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handoutMasterIdLst>
    <p:handoutMasterId r:id="rId50"/>
  </p:handoutMasterIdLst>
  <p:sldIdLst>
    <p:sldId id="256" r:id="rId2"/>
    <p:sldId id="258" r:id="rId3"/>
    <p:sldId id="260" r:id="rId4"/>
    <p:sldId id="314" r:id="rId5"/>
    <p:sldId id="261" r:id="rId6"/>
    <p:sldId id="267" r:id="rId7"/>
    <p:sldId id="311" r:id="rId8"/>
    <p:sldId id="262" r:id="rId9"/>
    <p:sldId id="312" r:id="rId10"/>
    <p:sldId id="270" r:id="rId11"/>
    <p:sldId id="271" r:id="rId12"/>
    <p:sldId id="272" r:id="rId13"/>
    <p:sldId id="273" r:id="rId14"/>
    <p:sldId id="274" r:id="rId15"/>
    <p:sldId id="275" r:id="rId16"/>
    <p:sldId id="317" r:id="rId17"/>
    <p:sldId id="282" r:id="rId18"/>
    <p:sldId id="304" r:id="rId19"/>
    <p:sldId id="287" r:id="rId20"/>
    <p:sldId id="306" r:id="rId21"/>
    <p:sldId id="292" r:id="rId22"/>
    <p:sldId id="293" r:id="rId23"/>
    <p:sldId id="279" r:id="rId24"/>
    <p:sldId id="280" r:id="rId25"/>
    <p:sldId id="294" r:id="rId26"/>
    <p:sldId id="295" r:id="rId27"/>
    <p:sldId id="296" r:id="rId28"/>
    <p:sldId id="297" r:id="rId29"/>
    <p:sldId id="298" r:id="rId30"/>
    <p:sldId id="299" r:id="rId31"/>
    <p:sldId id="302" r:id="rId32"/>
    <p:sldId id="303" r:id="rId33"/>
    <p:sldId id="330" r:id="rId34"/>
    <p:sldId id="322" r:id="rId35"/>
    <p:sldId id="319" r:id="rId36"/>
    <p:sldId id="323" r:id="rId37"/>
    <p:sldId id="324" r:id="rId38"/>
    <p:sldId id="320" r:id="rId39"/>
    <p:sldId id="325" r:id="rId40"/>
    <p:sldId id="326" r:id="rId41"/>
    <p:sldId id="327" r:id="rId42"/>
    <p:sldId id="328" r:id="rId43"/>
    <p:sldId id="329" r:id="rId44"/>
    <p:sldId id="305" r:id="rId45"/>
    <p:sldId id="300" r:id="rId46"/>
    <p:sldId id="313" r:id="rId47"/>
    <p:sldId id="301"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9834"/>
    <a:srgbClr val="C40C7A"/>
    <a:srgbClr val="F892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0" autoAdjust="0"/>
    <p:restoredTop sz="94726" autoAdjust="0"/>
  </p:normalViewPr>
  <p:slideViewPr>
    <p:cSldViewPr>
      <p:cViewPr varScale="1">
        <p:scale>
          <a:sx n="100" d="100"/>
          <a:sy n="100" d="100"/>
        </p:scale>
        <p:origin x="183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61D60DC-CCF2-48DB-98F2-D9148D5F0E3D}" type="datetimeFigureOut">
              <a:rPr lang="en-US" smtClean="0"/>
              <a:pPr/>
              <a:t>11/14/2018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5BA7FC8-81C6-4868-ACDE-AC80E25D9256}" type="slidenum">
              <a:rPr lang="en-US" smtClean="0"/>
              <a:pPr/>
              <a:t>‹#›</a:t>
            </a:fld>
            <a:endParaRPr lang="en-US" dirty="0"/>
          </a:p>
        </p:txBody>
      </p:sp>
    </p:spTree>
    <p:extLst>
      <p:ext uri="{BB962C8B-B14F-4D97-AF65-F5344CB8AC3E}">
        <p14:creationId xmlns:p14="http://schemas.microsoft.com/office/powerpoint/2010/main" val="2069843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2E65E92-8D56-47EC-9349-949BB050D641}" type="datetimeFigureOut">
              <a:rPr lang="en-US" smtClean="0"/>
              <a:pPr/>
              <a:t>11/14/2018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0DAE93B-186F-4C91-BD9E-2E354E3B5C57}" type="slidenum">
              <a:rPr lang="en-US" smtClean="0"/>
              <a:pPr/>
              <a:t>‹#›</a:t>
            </a:fld>
            <a:endParaRPr lang="en-US" dirty="0"/>
          </a:p>
        </p:txBody>
      </p:sp>
    </p:spTree>
    <p:extLst>
      <p:ext uri="{BB962C8B-B14F-4D97-AF65-F5344CB8AC3E}">
        <p14:creationId xmlns:p14="http://schemas.microsoft.com/office/powerpoint/2010/main" val="666546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take the piece of Velcro out and</a:t>
            </a:r>
            <a:r>
              <a:rPr lang="en-US" baseline="0" dirty="0" smtClean="0"/>
              <a:t> stick it inside your collar of your shirt.  We will talk about it later.  </a:t>
            </a:r>
            <a:endParaRPr lang="en-US" dirty="0"/>
          </a:p>
        </p:txBody>
      </p:sp>
      <p:sp>
        <p:nvSpPr>
          <p:cNvPr id="4" name="Slide Number Placeholder 3"/>
          <p:cNvSpPr>
            <a:spLocks noGrp="1"/>
          </p:cNvSpPr>
          <p:nvPr>
            <p:ph type="sldNum" sz="quarter" idx="10"/>
          </p:nvPr>
        </p:nvSpPr>
        <p:spPr/>
        <p:txBody>
          <a:bodyPr/>
          <a:lstStyle/>
          <a:p>
            <a:fld id="{50DAE93B-186F-4C91-BD9E-2E354E3B5C57}" type="slidenum">
              <a:rPr lang="en-US" smtClean="0"/>
              <a:pPr/>
              <a:t>5</a:t>
            </a:fld>
            <a:endParaRPr lang="en-US" dirty="0"/>
          </a:p>
        </p:txBody>
      </p:sp>
    </p:spTree>
    <p:extLst>
      <p:ext uri="{BB962C8B-B14F-4D97-AF65-F5344CB8AC3E}">
        <p14:creationId xmlns:p14="http://schemas.microsoft.com/office/powerpoint/2010/main" val="1697270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Should be at 5 minutes here</a:t>
            </a:r>
            <a:endParaRPr lang="en-US" dirty="0"/>
          </a:p>
        </p:txBody>
      </p:sp>
      <p:sp>
        <p:nvSpPr>
          <p:cNvPr id="4" name="Slide Number Placeholder 3"/>
          <p:cNvSpPr>
            <a:spLocks noGrp="1"/>
          </p:cNvSpPr>
          <p:nvPr>
            <p:ph type="sldNum" sz="quarter" idx="10"/>
          </p:nvPr>
        </p:nvSpPr>
        <p:spPr/>
        <p:txBody>
          <a:bodyPr/>
          <a:lstStyle/>
          <a:p>
            <a:fld id="{50DAE93B-186F-4C91-BD9E-2E354E3B5C57}" type="slidenum">
              <a:rPr lang="en-US" smtClean="0"/>
              <a:pPr/>
              <a:t>7</a:t>
            </a:fld>
            <a:endParaRPr lang="en-US" dirty="0"/>
          </a:p>
        </p:txBody>
      </p:sp>
    </p:spTree>
    <p:extLst>
      <p:ext uri="{BB962C8B-B14F-4D97-AF65-F5344CB8AC3E}">
        <p14:creationId xmlns:p14="http://schemas.microsoft.com/office/powerpoint/2010/main" val="1642411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DAE93B-186F-4C91-BD9E-2E354E3B5C57}" type="slidenum">
              <a:rPr lang="en-US" smtClean="0"/>
              <a:pPr/>
              <a:t>10</a:t>
            </a:fld>
            <a:endParaRPr lang="en-US" dirty="0"/>
          </a:p>
        </p:txBody>
      </p:sp>
    </p:spTree>
    <p:extLst>
      <p:ext uri="{BB962C8B-B14F-4D97-AF65-F5344CB8AC3E}">
        <p14:creationId xmlns:p14="http://schemas.microsoft.com/office/powerpoint/2010/main" val="1014408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Should be at 20 minutes here</a:t>
            </a:r>
            <a:endParaRPr lang="en-US" dirty="0"/>
          </a:p>
        </p:txBody>
      </p:sp>
      <p:sp>
        <p:nvSpPr>
          <p:cNvPr id="4" name="Slide Number Placeholder 3"/>
          <p:cNvSpPr>
            <a:spLocks noGrp="1"/>
          </p:cNvSpPr>
          <p:nvPr>
            <p:ph type="sldNum" sz="quarter" idx="10"/>
          </p:nvPr>
        </p:nvSpPr>
        <p:spPr/>
        <p:txBody>
          <a:bodyPr/>
          <a:lstStyle/>
          <a:p>
            <a:fld id="{50DAE93B-186F-4C91-BD9E-2E354E3B5C57}" type="slidenum">
              <a:rPr lang="en-US" smtClean="0"/>
              <a:pPr/>
              <a:t>15</a:t>
            </a:fld>
            <a:endParaRPr lang="en-US" dirty="0"/>
          </a:p>
        </p:txBody>
      </p:sp>
    </p:spTree>
    <p:extLst>
      <p:ext uri="{BB962C8B-B14F-4D97-AF65-F5344CB8AC3E}">
        <p14:creationId xmlns:p14="http://schemas.microsoft.com/office/powerpoint/2010/main" val="2718402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Should be at 30 or less here</a:t>
            </a:r>
            <a:endParaRPr lang="en-US" dirty="0"/>
          </a:p>
        </p:txBody>
      </p:sp>
      <p:sp>
        <p:nvSpPr>
          <p:cNvPr id="4" name="Slide Number Placeholder 3"/>
          <p:cNvSpPr>
            <a:spLocks noGrp="1"/>
          </p:cNvSpPr>
          <p:nvPr>
            <p:ph type="sldNum" sz="quarter" idx="10"/>
          </p:nvPr>
        </p:nvSpPr>
        <p:spPr/>
        <p:txBody>
          <a:bodyPr/>
          <a:lstStyle/>
          <a:p>
            <a:fld id="{50DAE93B-186F-4C91-BD9E-2E354E3B5C57}" type="slidenum">
              <a:rPr lang="en-US" smtClean="0"/>
              <a:pPr/>
              <a:t>21</a:t>
            </a:fld>
            <a:endParaRPr lang="en-US" dirty="0"/>
          </a:p>
        </p:txBody>
      </p:sp>
    </p:spTree>
    <p:extLst>
      <p:ext uri="{BB962C8B-B14F-4D97-AF65-F5344CB8AC3E}">
        <p14:creationId xmlns:p14="http://schemas.microsoft.com/office/powerpoint/2010/main" val="812160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Should be at 40 minutes here</a:t>
            </a:r>
            <a:endParaRPr lang="en-US" dirty="0"/>
          </a:p>
        </p:txBody>
      </p:sp>
      <p:sp>
        <p:nvSpPr>
          <p:cNvPr id="4" name="Slide Number Placeholder 3"/>
          <p:cNvSpPr>
            <a:spLocks noGrp="1"/>
          </p:cNvSpPr>
          <p:nvPr>
            <p:ph type="sldNum" sz="quarter" idx="10"/>
          </p:nvPr>
        </p:nvSpPr>
        <p:spPr/>
        <p:txBody>
          <a:bodyPr/>
          <a:lstStyle/>
          <a:p>
            <a:fld id="{50DAE93B-186F-4C91-BD9E-2E354E3B5C57}" type="slidenum">
              <a:rPr lang="en-US" smtClean="0"/>
              <a:pPr/>
              <a:t>32</a:t>
            </a:fld>
            <a:endParaRPr lang="en-US" dirty="0"/>
          </a:p>
        </p:txBody>
      </p:sp>
    </p:spTree>
    <p:extLst>
      <p:ext uri="{BB962C8B-B14F-4D97-AF65-F5344CB8AC3E}">
        <p14:creationId xmlns:p14="http://schemas.microsoft.com/office/powerpoint/2010/main" val="1174875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45 minutes in</a:t>
            </a:r>
            <a:endParaRPr lang="en-US" dirty="0"/>
          </a:p>
        </p:txBody>
      </p:sp>
      <p:sp>
        <p:nvSpPr>
          <p:cNvPr id="4" name="Slide Number Placeholder 3"/>
          <p:cNvSpPr>
            <a:spLocks noGrp="1"/>
          </p:cNvSpPr>
          <p:nvPr>
            <p:ph type="sldNum" sz="quarter" idx="10"/>
          </p:nvPr>
        </p:nvSpPr>
        <p:spPr/>
        <p:txBody>
          <a:bodyPr/>
          <a:lstStyle/>
          <a:p>
            <a:fld id="{50DAE93B-186F-4C91-BD9E-2E354E3B5C57}" type="slidenum">
              <a:rPr lang="en-US" smtClean="0"/>
              <a:pPr/>
              <a:t>35</a:t>
            </a:fld>
            <a:endParaRPr lang="en-US" dirty="0"/>
          </a:p>
        </p:txBody>
      </p:sp>
    </p:spTree>
    <p:extLst>
      <p:ext uri="{BB962C8B-B14F-4D97-AF65-F5344CB8AC3E}">
        <p14:creationId xmlns:p14="http://schemas.microsoft.com/office/powerpoint/2010/main" val="48565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55 minutes in</a:t>
            </a:r>
            <a:endParaRPr lang="en-US" dirty="0"/>
          </a:p>
        </p:txBody>
      </p:sp>
      <p:sp>
        <p:nvSpPr>
          <p:cNvPr id="4" name="Slide Number Placeholder 3"/>
          <p:cNvSpPr>
            <a:spLocks noGrp="1"/>
          </p:cNvSpPr>
          <p:nvPr>
            <p:ph type="sldNum" sz="quarter" idx="10"/>
          </p:nvPr>
        </p:nvSpPr>
        <p:spPr/>
        <p:txBody>
          <a:bodyPr/>
          <a:lstStyle/>
          <a:p>
            <a:fld id="{50DAE93B-186F-4C91-BD9E-2E354E3B5C57}" type="slidenum">
              <a:rPr lang="en-US" smtClean="0"/>
              <a:pPr/>
              <a:t>44</a:t>
            </a:fld>
            <a:endParaRPr lang="en-US" dirty="0"/>
          </a:p>
        </p:txBody>
      </p:sp>
    </p:spTree>
    <p:extLst>
      <p:ext uri="{BB962C8B-B14F-4D97-AF65-F5344CB8AC3E}">
        <p14:creationId xmlns:p14="http://schemas.microsoft.com/office/powerpoint/2010/main" val="2082560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6F520F94-3429-4E99-88CA-1DF205A714FA}" type="datetimeFigureOut">
              <a:rPr lang="en-US" smtClean="0"/>
              <a:pPr/>
              <a:t>11/14/2018</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0FC73FF8-9F2D-41C3-8B66-17A116088648}" type="slidenum">
              <a:rPr lang="en-US" smtClean="0"/>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520F94-3429-4E99-88CA-1DF205A714FA}" type="datetimeFigureOut">
              <a:rPr lang="en-US" smtClean="0"/>
              <a:pPr/>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C73FF8-9F2D-41C3-8B66-17A116088648}" type="slidenum">
              <a:rPr lang="en-US" smtClean="0"/>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520F94-3429-4E99-88CA-1DF205A714FA}" type="datetimeFigureOut">
              <a:rPr lang="en-US" smtClean="0"/>
              <a:pPr/>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C73FF8-9F2D-41C3-8B66-17A116088648}" type="slidenum">
              <a:rPr lang="en-US" smtClean="0"/>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6F520F94-3429-4E99-88CA-1DF205A714FA}" type="datetimeFigureOut">
              <a:rPr lang="en-US" smtClean="0"/>
              <a:pPr/>
              <a:t>11/14/2018</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0FC73FF8-9F2D-41C3-8B66-17A116088648}" type="slidenum">
              <a:rPr lang="en-US" smtClean="0"/>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6F520F94-3429-4E99-88CA-1DF205A714FA}" type="datetimeFigureOut">
              <a:rPr lang="en-US" smtClean="0"/>
              <a:pPr/>
              <a:t>11/14/2018</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0FC73FF8-9F2D-41C3-8B66-17A116088648}"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6F520F94-3429-4E99-88CA-1DF205A714FA}" type="datetimeFigureOut">
              <a:rPr lang="en-US" smtClean="0"/>
              <a:pPr/>
              <a:t>11/14/2018</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0FC73FF8-9F2D-41C3-8B66-17A116088648}" type="slidenum">
              <a:rPr lang="en-US" smtClean="0"/>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6F520F94-3429-4E99-88CA-1DF205A714FA}" type="datetimeFigureOut">
              <a:rPr lang="en-US" smtClean="0"/>
              <a:pPr/>
              <a:t>11/14/2018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0FC73FF8-9F2D-41C3-8B66-17A116088648}"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F520F94-3429-4E99-88CA-1DF205A714FA}" type="datetimeFigureOut">
              <a:rPr lang="en-US" smtClean="0"/>
              <a:pPr/>
              <a:t>11/14/2018</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C73FF8-9F2D-41C3-8B66-17A116088648}" type="slidenum">
              <a:rPr lang="en-US" smtClean="0"/>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F520F94-3429-4E99-88CA-1DF205A714FA}" type="datetimeFigureOut">
              <a:rPr lang="en-US" smtClean="0"/>
              <a:pPr/>
              <a:t>11/14/2018</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C73FF8-9F2D-41C3-8B66-17A116088648}" type="slidenum">
              <a:rPr lang="en-US" smtClean="0"/>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6F520F94-3429-4E99-88CA-1DF205A714FA}" type="datetimeFigureOut">
              <a:rPr lang="en-US" smtClean="0"/>
              <a:pPr/>
              <a:t>11/14/2018</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C73FF8-9F2D-41C3-8B66-17A116088648}" type="slidenum">
              <a:rPr lang="en-US" smtClean="0"/>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6F520F94-3429-4E99-88CA-1DF205A714FA}" type="datetimeFigureOut">
              <a:rPr lang="en-US" smtClean="0"/>
              <a:pPr/>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0FC73FF8-9F2D-41C3-8B66-17A116088648}"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F520F94-3429-4E99-88CA-1DF205A714FA}" type="datetimeFigureOut">
              <a:rPr lang="en-US" smtClean="0"/>
              <a:pPr/>
              <a:t>11/14/2018</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FC73FF8-9F2D-41C3-8B66-17A116088648}"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hyperlink" Target="https://www.google.com/url?sa=i&amp;rct=j&amp;q=&amp;esrc=s&amp;source=images&amp;cd=&amp;cad=rja&amp;uact=8&amp;ved=2ahUKEwifq--L9L_eAhUvw1kKHcUICSYQjRx6BAgBEAU&amp;url=https://www.beaumont.org/health-wellness/blogs/avoiding-common-injuries-on-the-playground&amp;psig=AOvVaw2M7J0HwtBsrDZrrUhmhlME&amp;ust=1541598494508585"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smtClean="0"/>
              <a:t>Sensory Processing and Sensory Based Play Therapy Techniques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0"/>
            <a:ext cx="9144000" cy="205740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200" dirty="0" smtClean="0"/>
              <a:t>Movement/Balance – The Vestibular System</a:t>
            </a:r>
            <a:endParaRPr lang="en-US" sz="3200" dirty="0"/>
          </a:p>
        </p:txBody>
      </p:sp>
      <p:sp>
        <p:nvSpPr>
          <p:cNvPr id="6" name="Content Placeholder 5"/>
          <p:cNvSpPr>
            <a:spLocks noGrp="1"/>
          </p:cNvSpPr>
          <p:nvPr>
            <p:ph idx="1"/>
          </p:nvPr>
        </p:nvSpPr>
        <p:spPr>
          <a:xfrm>
            <a:off x="304800" y="1554162"/>
            <a:ext cx="8610600" cy="4922837"/>
          </a:xfrm>
        </p:spPr>
        <p:txBody>
          <a:bodyPr>
            <a:normAutofit/>
          </a:bodyPr>
          <a:lstStyle/>
          <a:p>
            <a:pPr>
              <a:buNone/>
            </a:pPr>
            <a:r>
              <a:rPr lang="en-US" sz="2100" b="1" dirty="0" smtClean="0"/>
              <a:t>The Vestibular system is made up of three </a:t>
            </a:r>
          </a:p>
          <a:p>
            <a:pPr>
              <a:buNone/>
            </a:pPr>
            <a:r>
              <a:rPr lang="en-US" sz="2100" b="1" dirty="0" smtClean="0"/>
              <a:t>small bones in the inner ear.  The semicircular</a:t>
            </a:r>
          </a:p>
          <a:p>
            <a:pPr>
              <a:buNone/>
            </a:pPr>
            <a:r>
              <a:rPr lang="en-US" sz="2100" b="1" dirty="0" smtClean="0"/>
              <a:t>canal, the saccule, and the utricle.  The </a:t>
            </a:r>
          </a:p>
          <a:p>
            <a:pPr>
              <a:buNone/>
            </a:pPr>
            <a:r>
              <a:rPr lang="en-US" sz="2100" b="1" dirty="0" smtClean="0"/>
              <a:t>semicircular canals register speed, force, and </a:t>
            </a:r>
          </a:p>
          <a:p>
            <a:pPr>
              <a:buNone/>
            </a:pPr>
            <a:r>
              <a:rPr lang="en-US" sz="2100" b="1" dirty="0" smtClean="0"/>
              <a:t>direction of head rotation.  The other two are </a:t>
            </a:r>
          </a:p>
          <a:p>
            <a:pPr>
              <a:buNone/>
            </a:pPr>
            <a:r>
              <a:rPr lang="en-US" sz="2100" b="1" dirty="0" smtClean="0"/>
              <a:t>sensitive to the force of gravity and linear </a:t>
            </a:r>
          </a:p>
          <a:p>
            <a:pPr>
              <a:buNone/>
            </a:pPr>
            <a:r>
              <a:rPr lang="en-US" sz="2100" b="1" dirty="0" smtClean="0"/>
              <a:t>movement.    Essentially the vestibular system  </a:t>
            </a:r>
          </a:p>
          <a:p>
            <a:pPr>
              <a:buNone/>
            </a:pPr>
            <a:r>
              <a:rPr lang="en-US" sz="2100" b="1" dirty="0" smtClean="0"/>
              <a:t>helps with balance, muscle tone and coordination, </a:t>
            </a:r>
          </a:p>
          <a:p>
            <a:pPr>
              <a:buNone/>
            </a:pPr>
            <a:r>
              <a:rPr lang="en-US" sz="2100" b="1" dirty="0" smtClean="0"/>
              <a:t>controlling eye movements, arousal states, attention </a:t>
            </a:r>
          </a:p>
          <a:p>
            <a:pPr>
              <a:buNone/>
            </a:pPr>
            <a:r>
              <a:rPr lang="en-US" sz="2100" b="1" dirty="0" smtClean="0"/>
              <a:t>levels, and emotional states.  </a:t>
            </a:r>
          </a:p>
          <a:p>
            <a:endParaRPr lang="en-US" sz="1600" b="1" dirty="0" smtClean="0"/>
          </a:p>
        </p:txBody>
      </p:sp>
      <p:pic>
        <p:nvPicPr>
          <p:cNvPr id="2050" name="Picture 2" descr="C:\Users\Dtaggart\AppData\Local\Microsoft\Windows\Temporary Internet Files\Content.IE5\V03243GI\MPj04231160000[1].jpg"/>
          <p:cNvPicPr>
            <a:picLocks noChangeAspect="1" noChangeArrowheads="1"/>
          </p:cNvPicPr>
          <p:nvPr/>
        </p:nvPicPr>
        <p:blipFill>
          <a:blip r:embed="rId3" cstate="print"/>
          <a:srcRect/>
          <a:stretch>
            <a:fillRect/>
          </a:stretch>
        </p:blipFill>
        <p:spPr bwMode="auto">
          <a:xfrm>
            <a:off x="6372222" y="1828800"/>
            <a:ext cx="2567062" cy="3962400"/>
          </a:xfrm>
          <a:prstGeom prst="rect">
            <a:avLst/>
          </a:prstGeom>
          <a:noFill/>
        </p:spPr>
      </p:pic>
      <p:sp>
        <p:nvSpPr>
          <p:cNvPr id="7" name="TextBox 6"/>
          <p:cNvSpPr txBox="1"/>
          <p:nvPr/>
        </p:nvSpPr>
        <p:spPr>
          <a:xfrm>
            <a:off x="2438400" y="6629400"/>
            <a:ext cx="6705600" cy="246221"/>
          </a:xfrm>
          <a:prstGeom prst="rect">
            <a:avLst/>
          </a:prstGeom>
          <a:noFill/>
        </p:spPr>
        <p:txBody>
          <a:bodyPr wrap="square" rtlCol="0">
            <a:spAutoFit/>
          </a:bodyPr>
          <a:lstStyle/>
          <a:p>
            <a:pPr algn="r"/>
            <a:r>
              <a:rPr lang="en-US" sz="1000" dirty="0" smtClean="0"/>
              <a:t>Sensory Integration and Self-Regulation in Infants and Toddlers</a:t>
            </a:r>
            <a:endParaRPr lang="en-US" sz="10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200" dirty="0" smtClean="0"/>
              <a:t>Joint/Muscle – The Proprioceptive System</a:t>
            </a:r>
            <a:endParaRPr lang="en-US" sz="3200" dirty="0"/>
          </a:p>
        </p:txBody>
      </p:sp>
      <p:sp>
        <p:nvSpPr>
          <p:cNvPr id="9" name="Content Placeholder 8"/>
          <p:cNvSpPr>
            <a:spLocks noGrp="1"/>
          </p:cNvSpPr>
          <p:nvPr>
            <p:ph sz="quarter" idx="4"/>
          </p:nvPr>
        </p:nvSpPr>
        <p:spPr>
          <a:xfrm>
            <a:off x="5767388" y="1219200"/>
            <a:ext cx="3169878" cy="4267199"/>
          </a:xfrm>
        </p:spPr>
        <p:txBody>
          <a:bodyPr>
            <a:normAutofit/>
          </a:bodyPr>
          <a:lstStyle/>
          <a:p>
            <a:pPr marL="0" indent="0">
              <a:buNone/>
            </a:pPr>
            <a:r>
              <a:rPr lang="en-US" b="1" dirty="0" smtClean="0"/>
              <a:t>The receptors in the muscles, joints, and tendons that provide information about the bodies position in space.  The internal awareness of the posture of the body.</a:t>
            </a:r>
          </a:p>
        </p:txBody>
      </p:sp>
      <p:sp>
        <p:nvSpPr>
          <p:cNvPr id="7" name="TextBox 6"/>
          <p:cNvSpPr txBox="1"/>
          <p:nvPr/>
        </p:nvSpPr>
        <p:spPr>
          <a:xfrm>
            <a:off x="2667000" y="6477000"/>
            <a:ext cx="6324600" cy="246221"/>
          </a:xfrm>
          <a:prstGeom prst="rect">
            <a:avLst/>
          </a:prstGeom>
          <a:noFill/>
        </p:spPr>
        <p:txBody>
          <a:bodyPr wrap="square" rtlCol="0">
            <a:spAutoFit/>
          </a:bodyPr>
          <a:lstStyle/>
          <a:p>
            <a:pPr algn="r"/>
            <a:r>
              <a:rPr lang="en-US" sz="1000" dirty="0" smtClean="0"/>
              <a:t>Sensory Integration and Self-Regulation in Infants and Toddlers</a:t>
            </a:r>
            <a:endParaRPr lang="en-US" sz="1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066800"/>
            <a:ext cx="5486400" cy="3657600"/>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	</a:t>
            </a:r>
            <a:endParaRPr lang="en-US" dirty="0"/>
          </a:p>
        </p:txBody>
      </p:sp>
      <p:sp>
        <p:nvSpPr>
          <p:cNvPr id="8" name="Content Placeholder 7"/>
          <p:cNvSpPr>
            <a:spLocks noGrp="1"/>
          </p:cNvSpPr>
          <p:nvPr>
            <p:ph idx="1"/>
          </p:nvPr>
        </p:nvSpPr>
        <p:spPr/>
        <p:txBody>
          <a:bodyPr/>
          <a:lstStyle/>
          <a:p>
            <a:pPr>
              <a:buNone/>
            </a:pPr>
            <a:r>
              <a:rPr lang="en-US" b="1" dirty="0" smtClean="0"/>
              <a:t>	There are three other factors to consider when looking at the sensory input a person receives. </a:t>
            </a:r>
            <a:r>
              <a:rPr lang="en-US" dirty="0" smtClean="0"/>
              <a:t> </a:t>
            </a:r>
          </a:p>
          <a:p>
            <a:endParaRPr lang="en-US" dirty="0" smtClean="0"/>
          </a:p>
          <a:p>
            <a:pPr>
              <a:buFont typeface="Wingdings" pitchFamily="2" charset="2"/>
              <a:buChar char="v"/>
            </a:pPr>
            <a:r>
              <a:rPr lang="en-US" dirty="0" smtClean="0"/>
              <a:t>Intensity</a:t>
            </a:r>
          </a:p>
          <a:p>
            <a:pPr>
              <a:buFont typeface="Wingdings" pitchFamily="2" charset="2"/>
              <a:buChar char="v"/>
            </a:pPr>
            <a:r>
              <a:rPr lang="en-US" dirty="0" smtClean="0"/>
              <a:t>Duration</a:t>
            </a:r>
          </a:p>
          <a:p>
            <a:pPr>
              <a:buFont typeface="Wingdings" pitchFamily="2" charset="2"/>
              <a:buChar char="v"/>
            </a:pPr>
            <a:r>
              <a:rPr lang="en-US" dirty="0" smtClean="0"/>
              <a:t>Location of Input</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Intensity	</a:t>
            </a:r>
            <a:endParaRPr lang="en-US" dirty="0"/>
          </a:p>
        </p:txBody>
      </p:sp>
      <p:sp>
        <p:nvSpPr>
          <p:cNvPr id="8" name="TextBox 7"/>
          <p:cNvSpPr txBox="1"/>
          <p:nvPr/>
        </p:nvSpPr>
        <p:spPr>
          <a:xfrm>
            <a:off x="457200" y="1828800"/>
            <a:ext cx="4038600" cy="5078313"/>
          </a:xfrm>
          <a:prstGeom prst="rect">
            <a:avLst/>
          </a:prstGeom>
          <a:noFill/>
        </p:spPr>
        <p:txBody>
          <a:bodyPr wrap="square" rtlCol="0">
            <a:spAutoFit/>
          </a:bodyPr>
          <a:lstStyle/>
          <a:p>
            <a:r>
              <a:rPr lang="en-US" sz="2400" dirty="0" smtClean="0"/>
              <a:t>Intensity refers to the strength of the sensation or stimulus.  Though the intensity specifically refers to the sensation in questions it can be interpreted by people in all different ways depending on the individual.  What feels too intense to one can feel great to another.  This can also be affected by one’s past experiences</a:t>
            </a:r>
            <a:r>
              <a:rPr lang="en-US" dirty="0" smtClean="0"/>
              <a:t>.  </a:t>
            </a:r>
          </a:p>
          <a:p>
            <a:endParaRPr lang="en-US" dirty="0" smtClean="0"/>
          </a:p>
          <a:p>
            <a:endParaRPr lang="en-US" dirty="0"/>
          </a:p>
        </p:txBody>
      </p:sp>
      <p:pic>
        <p:nvPicPr>
          <p:cNvPr id="4098" name="Picture 2" descr="C:\Users\Dtaggart\AppData\Local\Microsoft\Windows\Temporary Internet Files\Content.IE5\OWWP4ZTI\MPj04307780000[1].jpg"/>
          <p:cNvPicPr>
            <a:picLocks noChangeAspect="1" noChangeArrowheads="1"/>
          </p:cNvPicPr>
          <p:nvPr/>
        </p:nvPicPr>
        <p:blipFill>
          <a:blip r:embed="rId2" cstate="print"/>
          <a:srcRect/>
          <a:stretch>
            <a:fillRect/>
          </a:stretch>
        </p:blipFill>
        <p:spPr bwMode="auto">
          <a:xfrm>
            <a:off x="4613307" y="2150983"/>
            <a:ext cx="4267200" cy="3371136"/>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r"/>
            <a:r>
              <a:rPr lang="en-US" dirty="0" smtClean="0"/>
              <a:t>Duration</a:t>
            </a:r>
            <a:endParaRPr lang="en-US" dirty="0"/>
          </a:p>
        </p:txBody>
      </p:sp>
      <p:sp>
        <p:nvSpPr>
          <p:cNvPr id="8" name="Content Placeholder 7"/>
          <p:cNvSpPr>
            <a:spLocks noGrp="1"/>
          </p:cNvSpPr>
          <p:nvPr>
            <p:ph idx="1"/>
          </p:nvPr>
        </p:nvSpPr>
        <p:spPr/>
        <p:txBody>
          <a:bodyPr>
            <a:normAutofit/>
          </a:bodyPr>
          <a:lstStyle/>
          <a:p>
            <a:pPr marL="0" indent="0">
              <a:buNone/>
            </a:pPr>
            <a:r>
              <a:rPr lang="en-US" sz="2800" dirty="0" smtClean="0"/>
              <a:t>This refers not only to the length of time the stimulus is occurring but also to the duration of the effect of the stimulus on the individual.  How long it take a person to calm down when they are scared is an example.  Also how long the loud noise goes on could affect the stimulus effect for an individual.  </a:t>
            </a:r>
            <a:endParaRPr lang="en-US" sz="28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0" y="4286794"/>
            <a:ext cx="3124200" cy="2082800"/>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a:t>
            </a:r>
            <a:endParaRPr lang="en-US" dirty="0"/>
          </a:p>
        </p:txBody>
      </p:sp>
      <p:sp>
        <p:nvSpPr>
          <p:cNvPr id="6" name="Content Placeholder 5"/>
          <p:cNvSpPr>
            <a:spLocks noGrp="1"/>
          </p:cNvSpPr>
          <p:nvPr>
            <p:ph sz="quarter" idx="4"/>
          </p:nvPr>
        </p:nvSpPr>
        <p:spPr/>
        <p:txBody>
          <a:bodyPr/>
          <a:lstStyle/>
          <a:p>
            <a:pPr marL="0" indent="0">
              <a:buNone/>
            </a:pPr>
            <a:r>
              <a:rPr lang="en-US" dirty="0" smtClean="0"/>
              <a:t>Placement of the stimulus on the body or in relation to the body can change the effect of the stimulus for an individual.  A light touch on the back may feel different than a light touch on the sole of the foot.  </a:t>
            </a:r>
          </a:p>
          <a:p>
            <a:endParaRPr lang="en-US" dirty="0"/>
          </a:p>
        </p:txBody>
      </p:sp>
      <p:pic>
        <p:nvPicPr>
          <p:cNvPr id="5122" name="Picture 2" descr="C:\Users\Dtaggart\AppData\Local\Microsoft\Windows\Temporary Internet Files\Content.IE5\TVN69AXK\MPj04424110000[1].jpg"/>
          <p:cNvPicPr>
            <a:picLocks noGrp="1" noChangeAspect="1" noChangeArrowheads="1"/>
          </p:cNvPicPr>
          <p:nvPr>
            <p:ph sz="quarter" idx="2"/>
          </p:nvPr>
        </p:nvPicPr>
        <p:blipFill>
          <a:blip r:embed="rId3" cstate="print"/>
          <a:srcRect/>
          <a:stretch>
            <a:fillRect/>
          </a:stretch>
        </p:blipFill>
        <p:spPr bwMode="auto">
          <a:xfrm>
            <a:off x="275230" y="1316037"/>
            <a:ext cx="4291012" cy="2860675"/>
          </a:xfrm>
          <a:prstGeom prst="rect">
            <a:avLst/>
          </a:prstGeo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Central Nervous Systems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87421397"/>
              </p:ext>
            </p:extLst>
          </p:nvPr>
        </p:nvGraphicFramePr>
        <p:xfrm>
          <a:off x="762000" y="1371599"/>
          <a:ext cx="8077200" cy="5105401"/>
        </p:xfrm>
        <a:graphic>
          <a:graphicData uri="http://schemas.openxmlformats.org/drawingml/2006/table">
            <a:tbl>
              <a:tblPr firstRow="1" bandRow="1">
                <a:tableStyleId>{5C22544A-7EE6-4342-B048-85BDC9FD1C3A}</a:tableStyleId>
              </a:tblPr>
              <a:tblGrid>
                <a:gridCol w="8077200">
                  <a:extLst>
                    <a:ext uri="{9D8B030D-6E8A-4147-A177-3AD203B41FA5}">
                      <a16:colId xmlns:a16="http://schemas.microsoft.com/office/drawing/2014/main" val="20000"/>
                    </a:ext>
                  </a:extLst>
                </a:gridCol>
              </a:tblGrid>
              <a:tr h="1123189">
                <a:tc>
                  <a:txBody>
                    <a:bodyPr/>
                    <a:lstStyle/>
                    <a:p>
                      <a:endParaRPr lang="en-US" dirty="0"/>
                    </a:p>
                  </a:txBody>
                  <a:tcPr/>
                </a:tc>
                <a:extLst>
                  <a:ext uri="{0D108BD9-81ED-4DB2-BD59-A6C34878D82A}">
                    <a16:rowId xmlns:a16="http://schemas.microsoft.com/office/drawing/2014/main" val="10000"/>
                  </a:ext>
                </a:extLst>
              </a:tr>
              <a:tr h="1327404">
                <a:tc>
                  <a:txBody>
                    <a:bodyPr/>
                    <a:lstStyle/>
                    <a:p>
                      <a:endParaRPr lang="en-US" dirty="0"/>
                    </a:p>
                  </a:txBody>
                  <a:tcPr/>
                </a:tc>
                <a:extLst>
                  <a:ext uri="{0D108BD9-81ED-4DB2-BD59-A6C34878D82A}">
                    <a16:rowId xmlns:a16="http://schemas.microsoft.com/office/drawing/2014/main" val="10001"/>
                  </a:ext>
                </a:extLst>
              </a:tr>
              <a:tr h="1327404">
                <a:tc>
                  <a:txBody>
                    <a:bodyPr/>
                    <a:lstStyle/>
                    <a:p>
                      <a:endParaRPr lang="en-US" dirty="0"/>
                    </a:p>
                  </a:txBody>
                  <a:tcPr/>
                </a:tc>
                <a:extLst>
                  <a:ext uri="{0D108BD9-81ED-4DB2-BD59-A6C34878D82A}">
                    <a16:rowId xmlns:a16="http://schemas.microsoft.com/office/drawing/2014/main" val="10002"/>
                  </a:ext>
                </a:extLst>
              </a:tr>
              <a:tr h="1327404">
                <a:tc>
                  <a:txBody>
                    <a:bodyPr/>
                    <a:lstStyle/>
                    <a:p>
                      <a:endParaRPr lang="en-US" dirty="0"/>
                    </a:p>
                  </a:txBody>
                  <a:tcPr/>
                </a:tc>
                <a:extLst>
                  <a:ext uri="{0D108BD9-81ED-4DB2-BD59-A6C34878D82A}">
                    <a16:rowId xmlns:a16="http://schemas.microsoft.com/office/drawing/2014/main" val="10003"/>
                  </a:ext>
                </a:extLst>
              </a:tr>
            </a:tbl>
          </a:graphicData>
        </a:graphic>
      </p:graphicFrame>
      <p:sp>
        <p:nvSpPr>
          <p:cNvPr id="8" name="Freeform 7"/>
          <p:cNvSpPr/>
          <p:nvPr/>
        </p:nvSpPr>
        <p:spPr>
          <a:xfrm>
            <a:off x="859809" y="5046940"/>
            <a:ext cx="7668314" cy="1285621"/>
          </a:xfrm>
          <a:custGeom>
            <a:avLst/>
            <a:gdLst>
              <a:gd name="connsiteX0" fmla="*/ 0 w 7668314"/>
              <a:gd name="connsiteY0" fmla="*/ 1285621 h 1285621"/>
              <a:gd name="connsiteX1" fmla="*/ 1146412 w 7668314"/>
              <a:gd name="connsiteY1" fmla="*/ 302982 h 1285621"/>
              <a:gd name="connsiteX2" fmla="*/ 1883391 w 7668314"/>
              <a:gd name="connsiteY2" fmla="*/ 1176439 h 1285621"/>
              <a:gd name="connsiteX3" fmla="*/ 2988860 w 7668314"/>
              <a:gd name="connsiteY3" fmla="*/ 2732 h 1285621"/>
              <a:gd name="connsiteX4" fmla="*/ 3835021 w 7668314"/>
              <a:gd name="connsiteY4" fmla="*/ 848893 h 1285621"/>
              <a:gd name="connsiteX5" fmla="*/ 5076967 w 7668314"/>
              <a:gd name="connsiteY5" fmla="*/ 726063 h 1285621"/>
              <a:gd name="connsiteX6" fmla="*/ 6155140 w 7668314"/>
              <a:gd name="connsiteY6" fmla="*/ 1231030 h 1285621"/>
              <a:gd name="connsiteX7" fmla="*/ 7560860 w 7668314"/>
              <a:gd name="connsiteY7" fmla="*/ 207448 h 1285621"/>
              <a:gd name="connsiteX8" fmla="*/ 7465325 w 7668314"/>
              <a:gd name="connsiteY8" fmla="*/ 289335 h 128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68314" h="1285621">
                <a:moveTo>
                  <a:pt x="0" y="1285621"/>
                </a:moveTo>
                <a:cubicBezTo>
                  <a:pt x="416257" y="803400"/>
                  <a:pt x="832514" y="321179"/>
                  <a:pt x="1146412" y="302982"/>
                </a:cubicBezTo>
                <a:cubicBezTo>
                  <a:pt x="1460310" y="284785"/>
                  <a:pt x="1576316" y="1226481"/>
                  <a:pt x="1883391" y="1176439"/>
                </a:cubicBezTo>
                <a:cubicBezTo>
                  <a:pt x="2190466" y="1126397"/>
                  <a:pt x="2663588" y="57323"/>
                  <a:pt x="2988860" y="2732"/>
                </a:cubicBezTo>
                <a:cubicBezTo>
                  <a:pt x="3314132" y="-51859"/>
                  <a:pt x="3487003" y="728338"/>
                  <a:pt x="3835021" y="848893"/>
                </a:cubicBezTo>
                <a:cubicBezTo>
                  <a:pt x="4183039" y="969448"/>
                  <a:pt x="4690281" y="662374"/>
                  <a:pt x="5076967" y="726063"/>
                </a:cubicBezTo>
                <a:cubicBezTo>
                  <a:pt x="5463653" y="789752"/>
                  <a:pt x="5741158" y="1317466"/>
                  <a:pt x="6155140" y="1231030"/>
                </a:cubicBezTo>
                <a:cubicBezTo>
                  <a:pt x="6569122" y="1144594"/>
                  <a:pt x="7342496" y="364397"/>
                  <a:pt x="7560860" y="207448"/>
                </a:cubicBezTo>
                <a:cubicBezTo>
                  <a:pt x="7779224" y="50499"/>
                  <a:pt x="7622274" y="169917"/>
                  <a:pt x="7465325" y="289335"/>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300335" y="5409231"/>
            <a:ext cx="461665" cy="923330"/>
          </a:xfrm>
          <a:prstGeom prst="rect">
            <a:avLst/>
          </a:prstGeom>
          <a:noFill/>
        </p:spPr>
        <p:txBody>
          <a:bodyPr vert="vert270" wrap="square" rtlCol="0">
            <a:spAutoFit/>
          </a:bodyPr>
          <a:lstStyle/>
          <a:p>
            <a:r>
              <a:rPr lang="en-US" dirty="0" smtClean="0"/>
              <a:t>Low</a:t>
            </a:r>
            <a:endParaRPr lang="en-US" dirty="0"/>
          </a:p>
        </p:txBody>
      </p:sp>
      <p:sp>
        <p:nvSpPr>
          <p:cNvPr id="10" name="TextBox 9"/>
          <p:cNvSpPr txBox="1"/>
          <p:nvPr/>
        </p:nvSpPr>
        <p:spPr>
          <a:xfrm>
            <a:off x="304800" y="4038600"/>
            <a:ext cx="461665" cy="1015663"/>
          </a:xfrm>
          <a:prstGeom prst="rect">
            <a:avLst/>
          </a:prstGeom>
          <a:noFill/>
        </p:spPr>
        <p:txBody>
          <a:bodyPr vert="vert270" wrap="square" rtlCol="0">
            <a:spAutoFit/>
          </a:bodyPr>
          <a:lstStyle/>
          <a:p>
            <a:r>
              <a:rPr lang="en-US" dirty="0" smtClean="0"/>
              <a:t>Optimal</a:t>
            </a:r>
            <a:endParaRPr lang="en-US" dirty="0"/>
          </a:p>
        </p:txBody>
      </p:sp>
      <p:sp>
        <p:nvSpPr>
          <p:cNvPr id="11" name="TextBox 10"/>
          <p:cNvSpPr txBox="1"/>
          <p:nvPr/>
        </p:nvSpPr>
        <p:spPr>
          <a:xfrm>
            <a:off x="300335" y="2438400"/>
            <a:ext cx="461665" cy="1219200"/>
          </a:xfrm>
          <a:prstGeom prst="rect">
            <a:avLst/>
          </a:prstGeom>
          <a:noFill/>
        </p:spPr>
        <p:txBody>
          <a:bodyPr vert="vert270" wrap="square" rtlCol="0">
            <a:spAutoFit/>
          </a:bodyPr>
          <a:lstStyle/>
          <a:p>
            <a:r>
              <a:rPr lang="en-US" dirty="0" smtClean="0"/>
              <a:t>Defensive</a:t>
            </a:r>
            <a:endParaRPr lang="en-US" dirty="0"/>
          </a:p>
        </p:txBody>
      </p:sp>
      <p:sp>
        <p:nvSpPr>
          <p:cNvPr id="12" name="TextBox 11"/>
          <p:cNvSpPr txBox="1"/>
          <p:nvPr/>
        </p:nvSpPr>
        <p:spPr>
          <a:xfrm>
            <a:off x="300334" y="1238071"/>
            <a:ext cx="461665" cy="1200329"/>
          </a:xfrm>
          <a:prstGeom prst="rect">
            <a:avLst/>
          </a:prstGeom>
          <a:noFill/>
        </p:spPr>
        <p:txBody>
          <a:bodyPr vert="vert270" wrap="square" rtlCol="0">
            <a:spAutoFit/>
          </a:bodyPr>
          <a:lstStyle/>
          <a:p>
            <a:r>
              <a:rPr lang="en-US" dirty="0" smtClean="0"/>
              <a:t>Overload</a:t>
            </a:r>
            <a:endParaRPr lang="en-US" dirty="0"/>
          </a:p>
        </p:txBody>
      </p:sp>
      <p:sp>
        <p:nvSpPr>
          <p:cNvPr id="14" name="Freeform 13"/>
          <p:cNvSpPr/>
          <p:nvPr/>
        </p:nvSpPr>
        <p:spPr>
          <a:xfrm>
            <a:off x="998844" y="3660494"/>
            <a:ext cx="7380881" cy="1695906"/>
          </a:xfrm>
          <a:custGeom>
            <a:avLst/>
            <a:gdLst>
              <a:gd name="connsiteX0" fmla="*/ 52034 w 7380881"/>
              <a:gd name="connsiteY0" fmla="*/ 1266348 h 1695906"/>
              <a:gd name="connsiteX1" fmla="*/ 106625 w 7380881"/>
              <a:gd name="connsiteY1" fmla="*/ 1252700 h 1695906"/>
              <a:gd name="connsiteX2" fmla="*/ 1007377 w 7380881"/>
              <a:gd name="connsiteY2" fmla="*/ 324652 h 1695906"/>
              <a:gd name="connsiteX3" fmla="*/ 1962720 w 7380881"/>
              <a:gd name="connsiteY3" fmla="*/ 1293643 h 1695906"/>
              <a:gd name="connsiteX4" fmla="*/ 2959007 w 7380881"/>
              <a:gd name="connsiteY4" fmla="*/ 433834 h 1695906"/>
              <a:gd name="connsiteX5" fmla="*/ 3818816 w 7380881"/>
              <a:gd name="connsiteY5" fmla="*/ 679494 h 1695906"/>
              <a:gd name="connsiteX6" fmla="*/ 4774159 w 7380881"/>
              <a:gd name="connsiteY6" fmla="*/ 24402 h 1695906"/>
              <a:gd name="connsiteX7" fmla="*/ 5825037 w 7380881"/>
              <a:gd name="connsiteY7" fmla="*/ 1689428 h 1695906"/>
              <a:gd name="connsiteX8" fmla="*/ 7012392 w 7380881"/>
              <a:gd name="connsiteY8" fmla="*/ 597607 h 1695906"/>
              <a:gd name="connsiteX9" fmla="*/ 7380881 w 7380881"/>
              <a:gd name="connsiteY9" fmla="*/ 502073 h 169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80881" h="1695906">
                <a:moveTo>
                  <a:pt x="52034" y="1266348"/>
                </a:moveTo>
                <a:cubicBezTo>
                  <a:pt x="-283" y="1337998"/>
                  <a:pt x="-52599" y="1409649"/>
                  <a:pt x="106625" y="1252700"/>
                </a:cubicBezTo>
                <a:cubicBezTo>
                  <a:pt x="265849" y="1095751"/>
                  <a:pt x="698028" y="317828"/>
                  <a:pt x="1007377" y="324652"/>
                </a:cubicBezTo>
                <a:cubicBezTo>
                  <a:pt x="1316726" y="331476"/>
                  <a:pt x="1637448" y="1275446"/>
                  <a:pt x="1962720" y="1293643"/>
                </a:cubicBezTo>
                <a:cubicBezTo>
                  <a:pt x="2287992" y="1311840"/>
                  <a:pt x="2649658" y="536192"/>
                  <a:pt x="2959007" y="433834"/>
                </a:cubicBezTo>
                <a:cubicBezTo>
                  <a:pt x="3268356" y="331476"/>
                  <a:pt x="3516291" y="747733"/>
                  <a:pt x="3818816" y="679494"/>
                </a:cubicBezTo>
                <a:cubicBezTo>
                  <a:pt x="4121341" y="611255"/>
                  <a:pt x="4439789" y="-143920"/>
                  <a:pt x="4774159" y="24402"/>
                </a:cubicBezTo>
                <a:cubicBezTo>
                  <a:pt x="5108529" y="192724"/>
                  <a:pt x="5451998" y="1593894"/>
                  <a:pt x="5825037" y="1689428"/>
                </a:cubicBezTo>
                <a:cubicBezTo>
                  <a:pt x="6198076" y="1784962"/>
                  <a:pt x="6753085" y="795499"/>
                  <a:pt x="7012392" y="597607"/>
                </a:cubicBezTo>
                <a:cubicBezTo>
                  <a:pt x="7271699" y="399714"/>
                  <a:pt x="7326290" y="450893"/>
                  <a:pt x="7380881" y="50207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19"/>
          <p:cNvSpPr/>
          <p:nvPr/>
        </p:nvSpPr>
        <p:spPr>
          <a:xfrm>
            <a:off x="968991" y="1706819"/>
            <a:ext cx="7642746" cy="2483044"/>
          </a:xfrm>
          <a:custGeom>
            <a:avLst/>
            <a:gdLst>
              <a:gd name="connsiteX0" fmla="*/ 0 w 7642746"/>
              <a:gd name="connsiteY0" fmla="*/ 2483044 h 2483044"/>
              <a:gd name="connsiteX1" fmla="*/ 122830 w 7642746"/>
              <a:gd name="connsiteY1" fmla="*/ 2278327 h 2483044"/>
              <a:gd name="connsiteX2" fmla="*/ 627797 w 7642746"/>
              <a:gd name="connsiteY2" fmla="*/ 2264680 h 2483044"/>
              <a:gd name="connsiteX3" fmla="*/ 764275 w 7642746"/>
              <a:gd name="connsiteY3" fmla="*/ 2046315 h 2483044"/>
              <a:gd name="connsiteX4" fmla="*/ 1433015 w 7642746"/>
              <a:gd name="connsiteY4" fmla="*/ 2032668 h 2483044"/>
              <a:gd name="connsiteX5" fmla="*/ 1501254 w 7642746"/>
              <a:gd name="connsiteY5" fmla="*/ 1868894 h 2483044"/>
              <a:gd name="connsiteX6" fmla="*/ 2047164 w 7642746"/>
              <a:gd name="connsiteY6" fmla="*/ 1855247 h 2483044"/>
              <a:gd name="connsiteX7" fmla="*/ 2183642 w 7642746"/>
              <a:gd name="connsiteY7" fmla="*/ 1650530 h 2483044"/>
              <a:gd name="connsiteX8" fmla="*/ 2811439 w 7642746"/>
              <a:gd name="connsiteY8" fmla="*/ 1609587 h 2483044"/>
              <a:gd name="connsiteX9" fmla="*/ 2906973 w 7642746"/>
              <a:gd name="connsiteY9" fmla="*/ 1432166 h 2483044"/>
              <a:gd name="connsiteX10" fmla="*/ 3780430 w 7642746"/>
              <a:gd name="connsiteY10" fmla="*/ 1418518 h 2483044"/>
              <a:gd name="connsiteX11" fmla="*/ 3930555 w 7642746"/>
              <a:gd name="connsiteY11" fmla="*/ 1172859 h 2483044"/>
              <a:gd name="connsiteX12" fmla="*/ 4708478 w 7642746"/>
              <a:gd name="connsiteY12" fmla="*/ 1145563 h 2483044"/>
              <a:gd name="connsiteX13" fmla="*/ 4844955 w 7642746"/>
              <a:gd name="connsiteY13" fmla="*/ 927199 h 2483044"/>
              <a:gd name="connsiteX14" fmla="*/ 5841242 w 7642746"/>
              <a:gd name="connsiteY14" fmla="*/ 899903 h 2483044"/>
              <a:gd name="connsiteX15" fmla="*/ 5936776 w 7642746"/>
              <a:gd name="connsiteY15" fmla="*/ 654244 h 2483044"/>
              <a:gd name="connsiteX16" fmla="*/ 6769290 w 7642746"/>
              <a:gd name="connsiteY16" fmla="*/ 654244 h 2483044"/>
              <a:gd name="connsiteX17" fmla="*/ 6769290 w 7642746"/>
              <a:gd name="connsiteY17" fmla="*/ 67390 h 2483044"/>
              <a:gd name="connsiteX18" fmla="*/ 7642746 w 7642746"/>
              <a:gd name="connsiteY18" fmla="*/ 12799 h 2483044"/>
              <a:gd name="connsiteX19" fmla="*/ 7642746 w 7642746"/>
              <a:gd name="connsiteY19" fmla="*/ 12799 h 248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42746" h="2483044">
                <a:moveTo>
                  <a:pt x="0" y="2483044"/>
                </a:moveTo>
                <a:cubicBezTo>
                  <a:pt x="9098" y="2398882"/>
                  <a:pt x="18197" y="2314721"/>
                  <a:pt x="122830" y="2278327"/>
                </a:cubicBezTo>
                <a:cubicBezTo>
                  <a:pt x="227463" y="2241933"/>
                  <a:pt x="520890" y="2303349"/>
                  <a:pt x="627797" y="2264680"/>
                </a:cubicBezTo>
                <a:cubicBezTo>
                  <a:pt x="734704" y="2226011"/>
                  <a:pt x="630072" y="2084984"/>
                  <a:pt x="764275" y="2046315"/>
                </a:cubicBezTo>
                <a:cubicBezTo>
                  <a:pt x="898478" y="2007646"/>
                  <a:pt x="1310185" y="2062238"/>
                  <a:pt x="1433015" y="2032668"/>
                </a:cubicBezTo>
                <a:cubicBezTo>
                  <a:pt x="1555845" y="2003098"/>
                  <a:pt x="1398896" y="1898464"/>
                  <a:pt x="1501254" y="1868894"/>
                </a:cubicBezTo>
                <a:cubicBezTo>
                  <a:pt x="1603612" y="1839324"/>
                  <a:pt x="1933433" y="1891641"/>
                  <a:pt x="2047164" y="1855247"/>
                </a:cubicBezTo>
                <a:cubicBezTo>
                  <a:pt x="2160895" y="1818853"/>
                  <a:pt x="2056263" y="1691473"/>
                  <a:pt x="2183642" y="1650530"/>
                </a:cubicBezTo>
                <a:cubicBezTo>
                  <a:pt x="2311021" y="1609587"/>
                  <a:pt x="2690884" y="1645981"/>
                  <a:pt x="2811439" y="1609587"/>
                </a:cubicBezTo>
                <a:cubicBezTo>
                  <a:pt x="2931994" y="1573193"/>
                  <a:pt x="2745475" y="1464011"/>
                  <a:pt x="2906973" y="1432166"/>
                </a:cubicBezTo>
                <a:cubicBezTo>
                  <a:pt x="3068471" y="1400321"/>
                  <a:pt x="3609833" y="1461736"/>
                  <a:pt x="3780430" y="1418518"/>
                </a:cubicBezTo>
                <a:cubicBezTo>
                  <a:pt x="3951027" y="1375300"/>
                  <a:pt x="3775880" y="1218352"/>
                  <a:pt x="3930555" y="1172859"/>
                </a:cubicBezTo>
                <a:cubicBezTo>
                  <a:pt x="4085230" y="1127366"/>
                  <a:pt x="4556078" y="1186506"/>
                  <a:pt x="4708478" y="1145563"/>
                </a:cubicBezTo>
                <a:cubicBezTo>
                  <a:pt x="4860878" y="1104620"/>
                  <a:pt x="4656161" y="968142"/>
                  <a:pt x="4844955" y="927199"/>
                </a:cubicBezTo>
                <a:cubicBezTo>
                  <a:pt x="5033749" y="886256"/>
                  <a:pt x="5659272" y="945395"/>
                  <a:pt x="5841242" y="899903"/>
                </a:cubicBezTo>
                <a:cubicBezTo>
                  <a:pt x="6023212" y="854411"/>
                  <a:pt x="5782101" y="695187"/>
                  <a:pt x="5936776" y="654244"/>
                </a:cubicBezTo>
                <a:cubicBezTo>
                  <a:pt x="6091451" y="613301"/>
                  <a:pt x="6630538" y="752053"/>
                  <a:pt x="6769290" y="654244"/>
                </a:cubicBezTo>
                <a:cubicBezTo>
                  <a:pt x="6908042" y="556435"/>
                  <a:pt x="6623714" y="174297"/>
                  <a:pt x="6769290" y="67390"/>
                </a:cubicBezTo>
                <a:cubicBezTo>
                  <a:pt x="6914866" y="-39518"/>
                  <a:pt x="7642746" y="12799"/>
                  <a:pt x="7642746" y="12799"/>
                </a:cubicBezTo>
                <a:lnTo>
                  <a:pt x="7642746" y="12799"/>
                </a:lnTo>
              </a:path>
            </a:pathLst>
          </a:custGeom>
          <a:noFill/>
          <a:ln>
            <a:solidFill>
              <a:srgbClr val="C40C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20"/>
          <p:cNvSpPr/>
          <p:nvPr/>
        </p:nvSpPr>
        <p:spPr>
          <a:xfrm>
            <a:off x="1091821" y="1594394"/>
            <a:ext cx="6305266" cy="1394466"/>
          </a:xfrm>
          <a:custGeom>
            <a:avLst/>
            <a:gdLst>
              <a:gd name="connsiteX0" fmla="*/ 0 w 6305266"/>
              <a:gd name="connsiteY0" fmla="*/ 1394466 h 1394466"/>
              <a:gd name="connsiteX1" fmla="*/ 559558 w 6305266"/>
              <a:gd name="connsiteY1" fmla="*/ 493713 h 1394466"/>
              <a:gd name="connsiteX2" fmla="*/ 1487606 w 6305266"/>
              <a:gd name="connsiteY2" fmla="*/ 534657 h 1394466"/>
              <a:gd name="connsiteX3" fmla="*/ 2210937 w 6305266"/>
              <a:gd name="connsiteY3" fmla="*/ 193463 h 1394466"/>
              <a:gd name="connsiteX4" fmla="*/ 3111689 w 6305266"/>
              <a:gd name="connsiteY4" fmla="*/ 1094215 h 1394466"/>
              <a:gd name="connsiteX5" fmla="*/ 4094328 w 6305266"/>
              <a:gd name="connsiteY5" fmla="*/ 521009 h 1394466"/>
              <a:gd name="connsiteX6" fmla="*/ 4926842 w 6305266"/>
              <a:gd name="connsiteY6" fmla="*/ 493713 h 1394466"/>
              <a:gd name="connsiteX7" fmla="*/ 6005015 w 6305266"/>
              <a:gd name="connsiteY7" fmla="*/ 43337 h 1394466"/>
              <a:gd name="connsiteX8" fmla="*/ 6305266 w 6305266"/>
              <a:gd name="connsiteY8" fmla="*/ 43337 h 139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5266" h="1394466">
                <a:moveTo>
                  <a:pt x="0" y="1394466"/>
                </a:moveTo>
                <a:cubicBezTo>
                  <a:pt x="155812" y="1015740"/>
                  <a:pt x="311624" y="637014"/>
                  <a:pt x="559558" y="493713"/>
                </a:cubicBezTo>
                <a:cubicBezTo>
                  <a:pt x="807492" y="350412"/>
                  <a:pt x="1212376" y="584699"/>
                  <a:pt x="1487606" y="534657"/>
                </a:cubicBezTo>
                <a:cubicBezTo>
                  <a:pt x="1762836" y="484615"/>
                  <a:pt x="1940256" y="100203"/>
                  <a:pt x="2210937" y="193463"/>
                </a:cubicBezTo>
                <a:cubicBezTo>
                  <a:pt x="2481618" y="286723"/>
                  <a:pt x="2797791" y="1039624"/>
                  <a:pt x="3111689" y="1094215"/>
                </a:cubicBezTo>
                <a:cubicBezTo>
                  <a:pt x="3425588" y="1148806"/>
                  <a:pt x="3791803" y="621093"/>
                  <a:pt x="4094328" y="521009"/>
                </a:cubicBezTo>
                <a:cubicBezTo>
                  <a:pt x="4396853" y="420925"/>
                  <a:pt x="4608394" y="573325"/>
                  <a:pt x="4926842" y="493713"/>
                </a:cubicBezTo>
                <a:cubicBezTo>
                  <a:pt x="5245290" y="414101"/>
                  <a:pt x="5775278" y="118400"/>
                  <a:pt x="6005015" y="43337"/>
                </a:cubicBezTo>
                <a:cubicBezTo>
                  <a:pt x="6234752" y="-31726"/>
                  <a:pt x="6270009" y="5805"/>
                  <a:pt x="6305266" y="43337"/>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761999" y="4189863"/>
            <a:ext cx="8077201" cy="534537"/>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p:nvPr/>
        </p:nvSpPr>
        <p:spPr>
          <a:xfrm>
            <a:off x="996287" y="2933944"/>
            <a:ext cx="7656394" cy="2613036"/>
          </a:xfrm>
          <a:custGeom>
            <a:avLst/>
            <a:gdLst>
              <a:gd name="connsiteX0" fmla="*/ 0 w 7656394"/>
              <a:gd name="connsiteY0" fmla="*/ 2552456 h 2613036"/>
              <a:gd name="connsiteX1" fmla="*/ 955343 w 7656394"/>
              <a:gd name="connsiteY1" fmla="*/ 546235 h 2613036"/>
              <a:gd name="connsiteX2" fmla="*/ 1856095 w 7656394"/>
              <a:gd name="connsiteY2" fmla="*/ 2497865 h 2613036"/>
              <a:gd name="connsiteX3" fmla="*/ 2879677 w 7656394"/>
              <a:gd name="connsiteY3" fmla="*/ 641769 h 2613036"/>
              <a:gd name="connsiteX4" fmla="*/ 3712191 w 7656394"/>
              <a:gd name="connsiteY4" fmla="*/ 2388683 h 2613036"/>
              <a:gd name="connsiteX5" fmla="*/ 4749420 w 7656394"/>
              <a:gd name="connsiteY5" fmla="*/ 325 h 2613036"/>
              <a:gd name="connsiteX6" fmla="*/ 5595582 w 7656394"/>
              <a:gd name="connsiteY6" fmla="*/ 2579752 h 2613036"/>
              <a:gd name="connsiteX7" fmla="*/ 6482686 w 7656394"/>
              <a:gd name="connsiteY7" fmla="*/ 1501578 h 2613036"/>
              <a:gd name="connsiteX8" fmla="*/ 7151426 w 7656394"/>
              <a:gd name="connsiteY8" fmla="*/ 2047489 h 2613036"/>
              <a:gd name="connsiteX9" fmla="*/ 7656394 w 7656394"/>
              <a:gd name="connsiteY9" fmla="*/ 942020 h 2613036"/>
              <a:gd name="connsiteX10" fmla="*/ 7656394 w 7656394"/>
              <a:gd name="connsiteY10" fmla="*/ 942020 h 261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6394" h="2613036">
                <a:moveTo>
                  <a:pt x="0" y="2552456"/>
                </a:moveTo>
                <a:cubicBezTo>
                  <a:pt x="322997" y="1553894"/>
                  <a:pt x="645994" y="555333"/>
                  <a:pt x="955343" y="546235"/>
                </a:cubicBezTo>
                <a:cubicBezTo>
                  <a:pt x="1264692" y="537137"/>
                  <a:pt x="1535373" y="2481943"/>
                  <a:pt x="1856095" y="2497865"/>
                </a:cubicBezTo>
                <a:cubicBezTo>
                  <a:pt x="2176817" y="2513787"/>
                  <a:pt x="2570328" y="659966"/>
                  <a:pt x="2879677" y="641769"/>
                </a:cubicBezTo>
                <a:cubicBezTo>
                  <a:pt x="3189026" y="623572"/>
                  <a:pt x="3400567" y="2495590"/>
                  <a:pt x="3712191" y="2388683"/>
                </a:cubicBezTo>
                <a:cubicBezTo>
                  <a:pt x="4023815" y="2281776"/>
                  <a:pt x="4435521" y="-31520"/>
                  <a:pt x="4749420" y="325"/>
                </a:cubicBezTo>
                <a:cubicBezTo>
                  <a:pt x="5063319" y="32170"/>
                  <a:pt x="5306704" y="2329543"/>
                  <a:pt x="5595582" y="2579752"/>
                </a:cubicBezTo>
                <a:cubicBezTo>
                  <a:pt x="5884460" y="2829961"/>
                  <a:pt x="6223379" y="1590288"/>
                  <a:pt x="6482686" y="1501578"/>
                </a:cubicBezTo>
                <a:cubicBezTo>
                  <a:pt x="6741993" y="1412867"/>
                  <a:pt x="6955808" y="2140749"/>
                  <a:pt x="7151426" y="2047489"/>
                </a:cubicBezTo>
                <a:cubicBezTo>
                  <a:pt x="7347044" y="1954229"/>
                  <a:pt x="7656394" y="942020"/>
                  <a:pt x="7656394" y="942020"/>
                </a:cubicBezTo>
                <a:lnTo>
                  <a:pt x="7656394" y="942020"/>
                </a:lnTo>
              </a:path>
            </a:pathLst>
          </a:custGeom>
          <a:noFill/>
          <a:ln>
            <a:solidFill>
              <a:srgbClr val="DC9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7765871" y="5963229"/>
            <a:ext cx="1108881" cy="369332"/>
          </a:xfrm>
          <a:prstGeom prst="rect">
            <a:avLst/>
          </a:prstGeom>
          <a:noFill/>
        </p:spPr>
        <p:txBody>
          <a:bodyPr wrap="square" rtlCol="0">
            <a:spAutoFit/>
          </a:bodyPr>
          <a:lstStyle/>
          <a:p>
            <a:r>
              <a:rPr lang="en-US" dirty="0" smtClean="0">
                <a:solidFill>
                  <a:srgbClr val="0070C0"/>
                </a:solidFill>
              </a:rPr>
              <a:t>Eeyore</a:t>
            </a:r>
            <a:endParaRPr lang="en-US" dirty="0">
              <a:solidFill>
                <a:srgbClr val="0070C0"/>
              </a:solidFill>
            </a:endParaRPr>
          </a:p>
        </p:txBody>
      </p:sp>
      <p:sp>
        <p:nvSpPr>
          <p:cNvPr id="25" name="TextBox 24"/>
          <p:cNvSpPr txBox="1"/>
          <p:nvPr/>
        </p:nvSpPr>
        <p:spPr>
          <a:xfrm>
            <a:off x="7668061" y="4724400"/>
            <a:ext cx="860062" cy="369332"/>
          </a:xfrm>
          <a:prstGeom prst="rect">
            <a:avLst/>
          </a:prstGeom>
          <a:noFill/>
        </p:spPr>
        <p:txBody>
          <a:bodyPr wrap="square" rtlCol="0">
            <a:spAutoFit/>
          </a:bodyPr>
          <a:lstStyle/>
          <a:p>
            <a:r>
              <a:rPr lang="en-US" dirty="0" smtClean="0">
                <a:solidFill>
                  <a:srgbClr val="FF0000"/>
                </a:solidFill>
              </a:rPr>
              <a:t>Pooh</a:t>
            </a:r>
            <a:endParaRPr lang="en-US" dirty="0">
              <a:solidFill>
                <a:srgbClr val="FF0000"/>
              </a:solidFill>
            </a:endParaRPr>
          </a:p>
        </p:txBody>
      </p:sp>
      <p:sp>
        <p:nvSpPr>
          <p:cNvPr id="26" name="TextBox 25"/>
          <p:cNvSpPr txBox="1"/>
          <p:nvPr/>
        </p:nvSpPr>
        <p:spPr>
          <a:xfrm>
            <a:off x="7086600" y="2701706"/>
            <a:ext cx="1011492" cy="369332"/>
          </a:xfrm>
          <a:prstGeom prst="rect">
            <a:avLst/>
          </a:prstGeom>
          <a:noFill/>
        </p:spPr>
        <p:txBody>
          <a:bodyPr wrap="square" rtlCol="0">
            <a:spAutoFit/>
          </a:bodyPr>
          <a:lstStyle/>
          <a:p>
            <a:r>
              <a:rPr lang="en-US" dirty="0" smtClean="0">
                <a:solidFill>
                  <a:srgbClr val="C40C7A"/>
                </a:solidFill>
              </a:rPr>
              <a:t>Piglet</a:t>
            </a:r>
            <a:endParaRPr lang="en-US" dirty="0">
              <a:solidFill>
                <a:srgbClr val="C40C7A"/>
              </a:solidFill>
            </a:endParaRPr>
          </a:p>
        </p:txBody>
      </p:sp>
      <p:sp>
        <p:nvSpPr>
          <p:cNvPr id="27" name="TextBox 26"/>
          <p:cNvSpPr txBox="1"/>
          <p:nvPr/>
        </p:nvSpPr>
        <p:spPr>
          <a:xfrm>
            <a:off x="6096000" y="1594394"/>
            <a:ext cx="1143000" cy="369332"/>
          </a:xfrm>
          <a:prstGeom prst="rect">
            <a:avLst/>
          </a:prstGeom>
          <a:noFill/>
        </p:spPr>
        <p:txBody>
          <a:bodyPr wrap="square" rtlCol="0">
            <a:spAutoFit/>
          </a:bodyPr>
          <a:lstStyle/>
          <a:p>
            <a:r>
              <a:rPr lang="en-US" dirty="0" smtClean="0">
                <a:solidFill>
                  <a:srgbClr val="FFFF00"/>
                </a:solidFill>
              </a:rPr>
              <a:t>Rabbit</a:t>
            </a:r>
            <a:endParaRPr lang="en-US" dirty="0">
              <a:solidFill>
                <a:srgbClr val="FFFF00"/>
              </a:solidFill>
            </a:endParaRPr>
          </a:p>
        </p:txBody>
      </p:sp>
      <p:sp>
        <p:nvSpPr>
          <p:cNvPr id="30" name="TextBox 29"/>
          <p:cNvSpPr txBox="1"/>
          <p:nvPr/>
        </p:nvSpPr>
        <p:spPr>
          <a:xfrm>
            <a:off x="6324600" y="3657600"/>
            <a:ext cx="1072487" cy="369332"/>
          </a:xfrm>
          <a:prstGeom prst="rect">
            <a:avLst/>
          </a:prstGeom>
          <a:noFill/>
        </p:spPr>
        <p:txBody>
          <a:bodyPr wrap="square" rtlCol="0">
            <a:spAutoFit/>
          </a:bodyPr>
          <a:lstStyle/>
          <a:p>
            <a:r>
              <a:rPr lang="en-US" dirty="0" smtClean="0">
                <a:solidFill>
                  <a:srgbClr val="DC9834"/>
                </a:solidFill>
              </a:rPr>
              <a:t>Tigger</a:t>
            </a:r>
            <a:endParaRPr lang="en-US" dirty="0">
              <a:solidFill>
                <a:srgbClr val="DC9834"/>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ppt_x"/>
                                          </p:val>
                                        </p:tav>
                                        <p:tav tm="100000">
                                          <p:val>
                                            <p:strVal val="#ppt_x"/>
                                          </p:val>
                                        </p:tav>
                                      </p:tavLst>
                                    </p:anim>
                                    <p:anim calcmode="lin" valueType="num">
                                      <p:cBhvr additive="base">
                                        <p:cTn id="5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20" grpId="0" animBg="1"/>
      <p:bldP spid="21" grpId="0" animBg="1"/>
      <p:bldP spid="22" grpId="0" animBg="1"/>
      <p:bldP spid="23" grpId="0" animBg="1"/>
      <p:bldP spid="24" grpId="0"/>
      <p:bldP spid="25" grpId="0"/>
      <p:bldP spid="26" grpId="0"/>
      <p:bldP spid="27"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33600" y="1524000"/>
            <a:ext cx="4876800" cy="2862322"/>
          </a:xfrm>
          <a:prstGeom prst="rect">
            <a:avLst/>
          </a:prstGeom>
          <a:noFill/>
        </p:spPr>
        <p:txBody>
          <a:bodyPr wrap="square" rtlCol="0">
            <a:spAutoFit/>
          </a:bodyPr>
          <a:lstStyle/>
          <a:p>
            <a:r>
              <a:rPr lang="en-US" sz="6000" b="1" dirty="0" smtClean="0"/>
              <a:t>The Oversensitive Child/Avoider</a:t>
            </a:r>
            <a:endParaRPr lang="en-US" sz="6000" b="1" dirty="0"/>
          </a:p>
        </p:txBody>
      </p:sp>
      <p:sp>
        <p:nvSpPr>
          <p:cNvPr id="9" name="TextBox 8"/>
          <p:cNvSpPr txBox="1"/>
          <p:nvPr/>
        </p:nvSpPr>
        <p:spPr>
          <a:xfrm>
            <a:off x="3810000" y="4800600"/>
            <a:ext cx="4495800" cy="923330"/>
          </a:xfrm>
          <a:prstGeom prst="rect">
            <a:avLst/>
          </a:prstGeom>
          <a:noFill/>
          <a:ln w="28575">
            <a:solidFill>
              <a:schemeClr val="bg2">
                <a:lumMod val="50000"/>
              </a:schemeClr>
            </a:solidFill>
          </a:ln>
        </p:spPr>
        <p:txBody>
          <a:bodyPr wrap="square" rtlCol="0">
            <a:spAutoFit/>
          </a:bodyPr>
          <a:lstStyle/>
          <a:p>
            <a:r>
              <a:rPr lang="en-US" dirty="0" smtClean="0"/>
              <a:t>Seeks Less Stimulation</a:t>
            </a:r>
          </a:p>
          <a:p>
            <a:r>
              <a:rPr lang="en-US" dirty="0" smtClean="0"/>
              <a:t>Often reacts to too much information</a:t>
            </a:r>
          </a:p>
          <a:p>
            <a:r>
              <a:rPr lang="en-US" dirty="0" smtClean="0"/>
              <a:t>Is easily overloaded by sensory stimuli</a:t>
            </a: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tell if a child is an avoider</a:t>
            </a:r>
            <a:endParaRPr lang="en-US" dirty="0"/>
          </a:p>
        </p:txBody>
      </p:sp>
      <p:sp>
        <p:nvSpPr>
          <p:cNvPr id="3" name="Text Placeholder 2"/>
          <p:cNvSpPr>
            <a:spLocks noGrp="1"/>
          </p:cNvSpPr>
          <p:nvPr>
            <p:ph type="body" idx="1"/>
          </p:nvPr>
        </p:nvSpPr>
        <p:spPr>
          <a:xfrm>
            <a:off x="281444" y="666750"/>
            <a:ext cx="5204956" cy="639762"/>
          </a:xfrm>
        </p:spPr>
        <p:txBody>
          <a:bodyPr>
            <a:normAutofit/>
          </a:bodyPr>
          <a:lstStyle/>
          <a:p>
            <a:r>
              <a:rPr lang="en-US" dirty="0" smtClean="0"/>
              <a:t>A Child may be a sensory avoider if They:</a:t>
            </a:r>
            <a:endParaRPr lang="en-US" dirty="0"/>
          </a:p>
        </p:txBody>
      </p:sp>
      <p:sp>
        <p:nvSpPr>
          <p:cNvPr id="5" name="Content Placeholder 4"/>
          <p:cNvSpPr>
            <a:spLocks noGrp="1"/>
          </p:cNvSpPr>
          <p:nvPr>
            <p:ph sz="quarter" idx="2"/>
          </p:nvPr>
        </p:nvSpPr>
        <p:spPr/>
        <p:txBody>
          <a:bodyPr>
            <a:normAutofit fontScale="85000" lnSpcReduction="20000"/>
          </a:bodyPr>
          <a:lstStyle/>
          <a:p>
            <a:r>
              <a:rPr lang="en-US" dirty="0" smtClean="0"/>
              <a:t>React negatively when peers get too close to his personal space</a:t>
            </a:r>
          </a:p>
          <a:p>
            <a:r>
              <a:rPr lang="en-US" dirty="0" smtClean="0"/>
              <a:t>Covers his/her ears in response to environmental noises that do not seem to bother other children</a:t>
            </a:r>
          </a:p>
          <a:p>
            <a:r>
              <a:rPr lang="en-US" dirty="0" smtClean="0"/>
              <a:t>Are a picky eater, particularly with certain food textures</a:t>
            </a:r>
          </a:p>
          <a:p>
            <a:r>
              <a:rPr lang="en-US" dirty="0" smtClean="0"/>
              <a:t>Refuses to engage in messy activities such as playing with play dough or finger paint</a:t>
            </a:r>
          </a:p>
          <a:p>
            <a:r>
              <a:rPr lang="en-US" dirty="0" smtClean="0"/>
              <a:t>Engages in behaviors that are hurtful to himself such as eye poking, picking his skin, biting himself, or other similar behaviors</a:t>
            </a:r>
          </a:p>
        </p:txBody>
      </p:sp>
      <p:sp>
        <p:nvSpPr>
          <p:cNvPr id="6" name="Content Placeholder 5"/>
          <p:cNvSpPr>
            <a:spLocks noGrp="1"/>
          </p:cNvSpPr>
          <p:nvPr>
            <p:ph sz="quarter" idx="4"/>
          </p:nvPr>
        </p:nvSpPr>
        <p:spPr/>
        <p:txBody>
          <a:bodyPr>
            <a:normAutofit fontScale="85000" lnSpcReduction="10000"/>
          </a:bodyPr>
          <a:lstStyle/>
          <a:p>
            <a:r>
              <a:rPr lang="en-US" dirty="0" smtClean="0"/>
              <a:t>Becomes unusually anxious when there it too much noise or a high level of activity</a:t>
            </a:r>
          </a:p>
          <a:p>
            <a:r>
              <a:rPr lang="en-US" dirty="0" smtClean="0"/>
              <a:t>The child is bothered by crowds or large group activities</a:t>
            </a:r>
          </a:p>
          <a:p>
            <a:r>
              <a:rPr lang="en-US" dirty="0" smtClean="0"/>
              <a:t>Reacts negatively to others touching him, bumping into him, or other physical contact</a:t>
            </a:r>
          </a:p>
          <a:p>
            <a:r>
              <a:rPr lang="en-US" dirty="0" smtClean="0"/>
              <a:t>Are bothered by textures of certain clothing, tags in clothing, or nylon thread in the seams of clothing</a:t>
            </a:r>
          </a:p>
          <a:p>
            <a:r>
              <a:rPr lang="en-US" dirty="0" smtClean="0"/>
              <a:t>The child is bothered by sudden movements</a:t>
            </a:r>
            <a:endParaRPr lang="en-US" dirty="0"/>
          </a:p>
        </p:txBody>
      </p:sp>
      <p:sp>
        <p:nvSpPr>
          <p:cNvPr id="7" name="TextBox 6"/>
          <p:cNvSpPr txBox="1"/>
          <p:nvPr/>
        </p:nvSpPr>
        <p:spPr>
          <a:xfrm>
            <a:off x="3657600" y="6096000"/>
            <a:ext cx="5181600" cy="369332"/>
          </a:xfrm>
          <a:prstGeom prst="rect">
            <a:avLst/>
          </a:prstGeom>
          <a:noFill/>
        </p:spPr>
        <p:txBody>
          <a:bodyPr wrap="square" rtlCol="0">
            <a:spAutoFit/>
          </a:bodyPr>
          <a:lstStyle/>
          <a:p>
            <a:pPr algn="r"/>
            <a:r>
              <a:rPr lang="en-US" dirty="0" smtClean="0"/>
              <a:t>The Oversensitive Child</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10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10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10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10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10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additive="base">
                                        <p:cTn id="43" dur="10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44" dur="1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 calcmode="lin" valueType="num">
                                      <p:cBhvr additive="base">
                                        <p:cTn id="49" dur="10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50"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 calcmode="lin" valueType="num">
                                      <p:cBhvr additive="base">
                                        <p:cTn id="55" dur="10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56" dur="1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6">
                                            <p:txEl>
                                              <p:pRg st="4" end="4"/>
                                            </p:txEl>
                                          </p:spTgt>
                                        </p:tgtEl>
                                        <p:attrNameLst>
                                          <p:attrName>style.visibility</p:attrName>
                                        </p:attrNameLst>
                                      </p:cBhvr>
                                      <p:to>
                                        <p:strVal val="visible"/>
                                      </p:to>
                                    </p:set>
                                    <p:anim calcmode="lin" valueType="num">
                                      <p:cBhvr additive="base">
                                        <p:cTn id="61" dur="10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62" dur="1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57400" y="1295400"/>
            <a:ext cx="5105400" cy="2862322"/>
          </a:xfrm>
          <a:prstGeom prst="rect">
            <a:avLst/>
          </a:prstGeom>
          <a:noFill/>
        </p:spPr>
        <p:txBody>
          <a:bodyPr wrap="square" rtlCol="0">
            <a:spAutoFit/>
          </a:bodyPr>
          <a:lstStyle/>
          <a:p>
            <a:r>
              <a:rPr lang="en-US" sz="6000" b="1" dirty="0" smtClean="0"/>
              <a:t>The Under sensitive Child/Seeker</a:t>
            </a:r>
            <a:endParaRPr lang="en-US" sz="6000" b="1" dirty="0"/>
          </a:p>
        </p:txBody>
      </p:sp>
      <p:sp>
        <p:nvSpPr>
          <p:cNvPr id="8" name="TextBox 7"/>
          <p:cNvSpPr txBox="1"/>
          <p:nvPr/>
        </p:nvSpPr>
        <p:spPr>
          <a:xfrm>
            <a:off x="3962400" y="5029200"/>
            <a:ext cx="4724400" cy="923330"/>
          </a:xfrm>
          <a:prstGeom prst="rect">
            <a:avLst/>
          </a:prstGeom>
          <a:noFill/>
          <a:ln w="28575">
            <a:solidFill>
              <a:schemeClr val="bg2">
                <a:lumMod val="50000"/>
              </a:schemeClr>
            </a:solidFill>
          </a:ln>
        </p:spPr>
        <p:txBody>
          <a:bodyPr wrap="square" rtlCol="0">
            <a:spAutoFit/>
          </a:bodyPr>
          <a:lstStyle/>
          <a:p>
            <a:r>
              <a:rPr lang="en-US" dirty="0" smtClean="0"/>
              <a:t>Seeks more stimulation</a:t>
            </a:r>
          </a:p>
          <a:p>
            <a:r>
              <a:rPr lang="en-US" dirty="0" smtClean="0"/>
              <a:t>Taking in too little information</a:t>
            </a:r>
          </a:p>
          <a:p>
            <a:r>
              <a:rPr lang="en-US" dirty="0" smtClean="0"/>
              <a:t>Seeks more information from environment</a:t>
            </a: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Objectives for Today’s Session	</a:t>
            </a:r>
            <a:endParaRPr lang="en-US" dirty="0"/>
          </a:p>
        </p:txBody>
      </p:sp>
      <p:sp>
        <p:nvSpPr>
          <p:cNvPr id="3" name="Content Placeholder 2"/>
          <p:cNvSpPr>
            <a:spLocks noGrp="1"/>
          </p:cNvSpPr>
          <p:nvPr>
            <p:ph idx="1"/>
          </p:nvPr>
        </p:nvSpPr>
        <p:spPr/>
        <p:txBody>
          <a:bodyPr>
            <a:normAutofit/>
          </a:bodyPr>
          <a:lstStyle/>
          <a:p>
            <a:r>
              <a:rPr lang="en-US" dirty="0" smtClean="0"/>
              <a:t>Identify basic sensory </a:t>
            </a:r>
            <a:r>
              <a:rPr lang="en-US" dirty="0"/>
              <a:t>p</a:t>
            </a:r>
            <a:r>
              <a:rPr lang="en-US" dirty="0" smtClean="0"/>
              <a:t>rocessing definitions and needs</a:t>
            </a:r>
          </a:p>
          <a:p>
            <a:r>
              <a:rPr lang="en-US" dirty="0" smtClean="0"/>
              <a:t>Identify areas of sensory input and difficulty</a:t>
            </a:r>
          </a:p>
          <a:p>
            <a:r>
              <a:rPr lang="en-US" dirty="0" smtClean="0"/>
              <a:t>General principles of sensory based play</a:t>
            </a:r>
          </a:p>
          <a:p>
            <a:r>
              <a:rPr lang="en-US" dirty="0" smtClean="0"/>
              <a:t>Sensory based play techniques for use inside and outside the classroom</a:t>
            </a:r>
          </a:p>
          <a:p>
            <a:r>
              <a:rPr lang="en-US" dirty="0" smtClean="0"/>
              <a:t>Tools to help students with Sensory Regulation</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tell if a child is a seeker</a:t>
            </a:r>
            <a:endParaRPr lang="en-US" dirty="0"/>
          </a:p>
        </p:txBody>
      </p:sp>
      <p:sp>
        <p:nvSpPr>
          <p:cNvPr id="3" name="Text Placeholder 2"/>
          <p:cNvSpPr>
            <a:spLocks noGrp="1"/>
          </p:cNvSpPr>
          <p:nvPr>
            <p:ph type="body" idx="1"/>
          </p:nvPr>
        </p:nvSpPr>
        <p:spPr>
          <a:xfrm>
            <a:off x="281444" y="666750"/>
            <a:ext cx="5814556" cy="639762"/>
          </a:xfrm>
        </p:spPr>
        <p:txBody>
          <a:bodyPr>
            <a:normAutofit/>
          </a:bodyPr>
          <a:lstStyle/>
          <a:p>
            <a:r>
              <a:rPr lang="en-US" dirty="0" smtClean="0"/>
              <a:t>Your child may be a sensory seeker if they:</a:t>
            </a:r>
            <a:endParaRPr lang="en-US" dirty="0"/>
          </a:p>
        </p:txBody>
      </p:sp>
      <p:sp>
        <p:nvSpPr>
          <p:cNvPr id="5" name="Content Placeholder 4"/>
          <p:cNvSpPr>
            <a:spLocks noGrp="1"/>
          </p:cNvSpPr>
          <p:nvPr>
            <p:ph sz="quarter" idx="2"/>
          </p:nvPr>
        </p:nvSpPr>
        <p:spPr/>
        <p:txBody>
          <a:bodyPr>
            <a:normAutofit/>
          </a:bodyPr>
          <a:lstStyle/>
          <a:p>
            <a:r>
              <a:rPr lang="en-US" sz="2200" dirty="0" smtClean="0"/>
              <a:t>Have a need to touch everything in sight</a:t>
            </a:r>
          </a:p>
          <a:p>
            <a:r>
              <a:rPr lang="en-US" sz="2200" dirty="0" smtClean="0"/>
              <a:t>Chew or mouth objects, suck their thumb, or other similar actions</a:t>
            </a:r>
          </a:p>
          <a:p>
            <a:r>
              <a:rPr lang="en-US" sz="2200" dirty="0" smtClean="0"/>
              <a:t>Rocks or demonstrates repetitive movements</a:t>
            </a:r>
          </a:p>
          <a:p>
            <a:r>
              <a:rPr lang="en-US" sz="2200" dirty="0" smtClean="0"/>
              <a:t>Has a short attention span</a:t>
            </a:r>
          </a:p>
          <a:p>
            <a:r>
              <a:rPr lang="en-US" sz="2200" dirty="0" smtClean="0"/>
              <a:t>Seems easily distractible</a:t>
            </a:r>
          </a:p>
          <a:p>
            <a:endParaRPr lang="en-US" dirty="0" smtClean="0"/>
          </a:p>
          <a:p>
            <a:endParaRPr lang="en-US" dirty="0" smtClean="0"/>
          </a:p>
          <a:p>
            <a:endParaRPr lang="en-US" dirty="0" smtClean="0"/>
          </a:p>
          <a:p>
            <a:endParaRPr lang="en-US" dirty="0"/>
          </a:p>
        </p:txBody>
      </p:sp>
      <p:sp>
        <p:nvSpPr>
          <p:cNvPr id="6" name="Content Placeholder 5"/>
          <p:cNvSpPr>
            <a:spLocks noGrp="1"/>
          </p:cNvSpPr>
          <p:nvPr>
            <p:ph sz="quarter" idx="4"/>
          </p:nvPr>
        </p:nvSpPr>
        <p:spPr/>
        <p:txBody>
          <a:bodyPr>
            <a:normAutofit fontScale="92500"/>
          </a:bodyPr>
          <a:lstStyle/>
          <a:p>
            <a:r>
              <a:rPr lang="en-US" dirty="0" smtClean="0"/>
              <a:t>The child is in constant motion</a:t>
            </a:r>
          </a:p>
          <a:p>
            <a:r>
              <a:rPr lang="en-US" dirty="0" smtClean="0"/>
              <a:t>Prefers highly flavored foods or crunchy foods, spices</a:t>
            </a:r>
          </a:p>
          <a:p>
            <a:r>
              <a:rPr lang="en-US" dirty="0" smtClean="0"/>
              <a:t>Has no sense of danger on the playground or in the classroom.  May climb.</a:t>
            </a:r>
          </a:p>
          <a:p>
            <a:r>
              <a:rPr lang="en-US" dirty="0" smtClean="0"/>
              <a:t>The child appears impulsive</a:t>
            </a:r>
          </a:p>
          <a:p>
            <a:r>
              <a:rPr lang="en-US" dirty="0" smtClean="0"/>
              <a:t>Has difficulty calming down once he is excited and can become over-stimulated </a:t>
            </a:r>
            <a:endParaRPr lang="en-US" dirty="0"/>
          </a:p>
        </p:txBody>
      </p:sp>
      <p:sp>
        <p:nvSpPr>
          <p:cNvPr id="7" name="TextBox 6"/>
          <p:cNvSpPr txBox="1"/>
          <p:nvPr/>
        </p:nvSpPr>
        <p:spPr>
          <a:xfrm>
            <a:off x="3581400" y="6096000"/>
            <a:ext cx="5562600" cy="369332"/>
          </a:xfrm>
          <a:prstGeom prst="rect">
            <a:avLst/>
          </a:prstGeom>
          <a:noFill/>
        </p:spPr>
        <p:txBody>
          <a:bodyPr wrap="square" rtlCol="0">
            <a:spAutoFit/>
          </a:bodyPr>
          <a:lstStyle/>
          <a:p>
            <a:pPr algn="r"/>
            <a:r>
              <a:rPr lang="en-US" dirty="0" smtClean="0"/>
              <a:t>The Under sensitive Child</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10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10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10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10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10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additive="base">
                                        <p:cTn id="43" dur="10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44" dur="1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 calcmode="lin" valueType="num">
                                      <p:cBhvr additive="base">
                                        <p:cTn id="49" dur="10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50"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 calcmode="lin" valueType="num">
                                      <p:cBhvr additive="base">
                                        <p:cTn id="55" dur="10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56" dur="1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6">
                                            <p:txEl>
                                              <p:pRg st="4" end="4"/>
                                            </p:txEl>
                                          </p:spTgt>
                                        </p:tgtEl>
                                        <p:attrNameLst>
                                          <p:attrName>style.visibility</p:attrName>
                                        </p:attrNameLst>
                                      </p:cBhvr>
                                      <p:to>
                                        <p:strVal val="visible"/>
                                      </p:to>
                                    </p:set>
                                    <p:anim calcmode="lin" valueType="num">
                                      <p:cBhvr additive="base">
                                        <p:cTn id="61" dur="10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62" dur="1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Can children be both?</a:t>
            </a:r>
            <a:endParaRPr lang="en-US" dirty="0"/>
          </a:p>
        </p:txBody>
      </p:sp>
      <p:sp>
        <p:nvSpPr>
          <p:cNvPr id="8" name="TextBox 7"/>
          <p:cNvSpPr txBox="1"/>
          <p:nvPr/>
        </p:nvSpPr>
        <p:spPr>
          <a:xfrm>
            <a:off x="4724400" y="1447800"/>
            <a:ext cx="4191000" cy="3785652"/>
          </a:xfrm>
          <a:prstGeom prst="rect">
            <a:avLst/>
          </a:prstGeom>
          <a:noFill/>
        </p:spPr>
        <p:txBody>
          <a:bodyPr wrap="square" rtlCol="0">
            <a:spAutoFit/>
          </a:bodyPr>
          <a:lstStyle/>
          <a:p>
            <a:r>
              <a:rPr lang="en-US" sz="2000" dirty="0" smtClean="0"/>
              <a:t>Most children fall into one category or another but still children can easily have characteristics of both of these types of responses.  A child who is over stimulated by noise can also be under stimulated in terms of touch or movement.  It is important to observe all of a child’s behavior in order to determine the best way to proceed with helping to make that behavior more adaptable in relation to sensory stimuli.</a:t>
            </a:r>
            <a:endParaRPr lang="en-US" sz="2000" dirty="0"/>
          </a:p>
        </p:txBody>
      </p:sp>
      <p:pic>
        <p:nvPicPr>
          <p:cNvPr id="3076" name="Picture 4" descr="C:\Users\Dtaggart\AppData\Local\Microsoft\Windows\Temporary Internet Files\Content.IE5\JD95AZC0\MP900422283[1].jpg"/>
          <p:cNvPicPr>
            <a:picLocks noChangeAspect="1" noChangeArrowheads="1"/>
          </p:cNvPicPr>
          <p:nvPr/>
        </p:nvPicPr>
        <p:blipFill>
          <a:blip r:embed="rId3" cstate="print"/>
          <a:srcRect/>
          <a:stretch>
            <a:fillRect/>
          </a:stretch>
        </p:blipFill>
        <p:spPr bwMode="auto">
          <a:xfrm>
            <a:off x="533400" y="2514600"/>
            <a:ext cx="3689305" cy="2438400"/>
          </a:xfrm>
          <a:prstGeom prst="rect">
            <a:avLst/>
          </a:prstGeom>
          <a:no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81200" y="2209800"/>
            <a:ext cx="5181600" cy="1938992"/>
          </a:xfrm>
          <a:prstGeom prst="rect">
            <a:avLst/>
          </a:prstGeom>
          <a:noFill/>
        </p:spPr>
        <p:txBody>
          <a:bodyPr wrap="square" rtlCol="0">
            <a:spAutoFit/>
          </a:bodyPr>
          <a:lstStyle/>
          <a:p>
            <a:r>
              <a:rPr lang="en-US" sz="6000" b="1" dirty="0" smtClean="0"/>
              <a:t>Then what do we do about it?</a:t>
            </a:r>
            <a:endParaRPr lang="en-US" sz="6000" b="1" dirty="0"/>
          </a:p>
        </p:txBody>
      </p:sp>
      <p:sp>
        <p:nvSpPr>
          <p:cNvPr id="8" name="TextBox 7"/>
          <p:cNvSpPr txBox="1"/>
          <p:nvPr/>
        </p:nvSpPr>
        <p:spPr>
          <a:xfrm>
            <a:off x="5105400" y="5029200"/>
            <a:ext cx="3200400" cy="646331"/>
          </a:xfrm>
          <a:prstGeom prst="rect">
            <a:avLst/>
          </a:prstGeom>
          <a:noFill/>
          <a:ln w="28575">
            <a:solidFill>
              <a:schemeClr val="bg2">
                <a:lumMod val="50000"/>
              </a:schemeClr>
            </a:solidFill>
          </a:ln>
        </p:spPr>
        <p:txBody>
          <a:bodyPr wrap="square" rtlCol="0">
            <a:spAutoFit/>
          </a:bodyPr>
          <a:lstStyle/>
          <a:p>
            <a:r>
              <a:rPr lang="en-US" dirty="0" smtClean="0"/>
              <a:t>Knowing is just half the battle</a:t>
            </a:r>
          </a:p>
          <a:p>
            <a:r>
              <a:rPr lang="en-US" dirty="0" smtClean="0"/>
              <a:t>Now we have to act accordingly</a:t>
            </a:r>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Understanding Sensory Behavior</a:t>
            </a:r>
            <a:endParaRPr lang="en-US" dirty="0"/>
          </a:p>
        </p:txBody>
      </p:sp>
      <p:sp>
        <p:nvSpPr>
          <p:cNvPr id="8" name="Content Placeholder 7"/>
          <p:cNvSpPr>
            <a:spLocks noGrp="1"/>
          </p:cNvSpPr>
          <p:nvPr>
            <p:ph idx="1"/>
          </p:nvPr>
        </p:nvSpPr>
        <p:spPr/>
        <p:txBody>
          <a:bodyPr/>
          <a:lstStyle/>
          <a:p>
            <a:pPr>
              <a:buNone/>
            </a:pPr>
            <a:r>
              <a:rPr lang="en-US" dirty="0" smtClean="0"/>
              <a:t>Often we get caught up trying to manage behavior without understanding it.  When observing a child’s behavior we should pay particular attention to the four A’s.</a:t>
            </a:r>
          </a:p>
          <a:p>
            <a:r>
              <a:rPr lang="en-US" dirty="0" smtClean="0"/>
              <a:t>Arousal</a:t>
            </a:r>
          </a:p>
          <a:p>
            <a:r>
              <a:rPr lang="en-US" dirty="0" smtClean="0"/>
              <a:t>Attention</a:t>
            </a:r>
          </a:p>
          <a:p>
            <a:r>
              <a:rPr lang="en-US" dirty="0" smtClean="0"/>
              <a:t>Affect</a:t>
            </a:r>
          </a:p>
          <a:p>
            <a:r>
              <a:rPr lang="en-US" dirty="0" smtClean="0"/>
              <a:t>Action</a:t>
            </a:r>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Four A’s	</a:t>
            </a:r>
            <a:endParaRPr lang="en-US" dirty="0"/>
          </a:p>
        </p:txBody>
      </p:sp>
      <p:sp>
        <p:nvSpPr>
          <p:cNvPr id="10" name="TextBox 9"/>
          <p:cNvSpPr txBox="1"/>
          <p:nvPr/>
        </p:nvSpPr>
        <p:spPr>
          <a:xfrm>
            <a:off x="2438400" y="6596390"/>
            <a:ext cx="7239000" cy="523220"/>
          </a:xfrm>
          <a:prstGeom prst="rect">
            <a:avLst/>
          </a:prstGeom>
          <a:noFill/>
        </p:spPr>
        <p:txBody>
          <a:bodyPr wrap="square" rtlCol="0">
            <a:spAutoFit/>
          </a:bodyPr>
          <a:lstStyle/>
          <a:p>
            <a:r>
              <a:rPr lang="en-US" sz="1000" dirty="0" smtClean="0"/>
              <a:t>Sensory Integration and Self-Regulation in Infants and Toddlers – Williamson and Anzalone (2001)</a:t>
            </a:r>
          </a:p>
          <a:p>
            <a:endParaRPr lang="en-US" dirty="0"/>
          </a:p>
        </p:txBody>
      </p:sp>
      <p:pic>
        <p:nvPicPr>
          <p:cNvPr id="7171" name="Picture 3" descr="C:\Users\Dtaggart\AppData\Local\Microsoft\Windows\Temporary Internet Files\Content.IE5\WZYQ8L6K\MPj04444860000[1].jpg"/>
          <p:cNvPicPr>
            <a:picLocks noChangeAspect="1" noChangeArrowheads="1"/>
          </p:cNvPicPr>
          <p:nvPr/>
        </p:nvPicPr>
        <p:blipFill>
          <a:blip r:embed="rId2" cstate="print"/>
          <a:srcRect/>
          <a:stretch>
            <a:fillRect/>
          </a:stretch>
        </p:blipFill>
        <p:spPr bwMode="auto">
          <a:xfrm>
            <a:off x="828182" y="4593336"/>
            <a:ext cx="2581656" cy="1728216"/>
          </a:xfrm>
          <a:prstGeom prst="rect">
            <a:avLst/>
          </a:prstGeom>
          <a:noFill/>
        </p:spPr>
      </p:pic>
      <p:pic>
        <p:nvPicPr>
          <p:cNvPr id="7175" name="Picture 7" descr="C:\Users\Dtaggart\AppData\Local\Microsoft\Windows\Temporary Internet Files\Content.IE5\90TCWX9F\MPj02020100000[1].jpg"/>
          <p:cNvPicPr>
            <a:picLocks noChangeAspect="1" noChangeArrowheads="1"/>
          </p:cNvPicPr>
          <p:nvPr/>
        </p:nvPicPr>
        <p:blipFill>
          <a:blip r:embed="rId3" cstate="print"/>
          <a:srcRect/>
          <a:stretch>
            <a:fillRect/>
          </a:stretch>
        </p:blipFill>
        <p:spPr bwMode="auto">
          <a:xfrm>
            <a:off x="4572000" y="1066800"/>
            <a:ext cx="4038600" cy="1752600"/>
          </a:xfrm>
          <a:prstGeom prst="rect">
            <a:avLst/>
          </a:prstGeom>
          <a:noFill/>
        </p:spPr>
      </p:pic>
      <p:sp>
        <p:nvSpPr>
          <p:cNvPr id="9" name="TextBox 8"/>
          <p:cNvSpPr txBox="1"/>
          <p:nvPr/>
        </p:nvSpPr>
        <p:spPr>
          <a:xfrm>
            <a:off x="3401201" y="1066800"/>
            <a:ext cx="1015663" cy="2667000"/>
          </a:xfrm>
          <a:prstGeom prst="rect">
            <a:avLst/>
          </a:prstGeom>
          <a:noFill/>
        </p:spPr>
        <p:txBody>
          <a:bodyPr vert="vert" wrap="square" rtlCol="0">
            <a:spAutoFit/>
          </a:bodyPr>
          <a:lstStyle/>
          <a:p>
            <a:r>
              <a:rPr lang="en-US" b="1" dirty="0" smtClean="0"/>
              <a:t>Arousal</a:t>
            </a:r>
            <a:r>
              <a:rPr lang="en-US" dirty="0" smtClean="0"/>
              <a:t> – The ability to maintain alertness and transition between states.</a:t>
            </a:r>
            <a:endParaRPr lang="en-US" dirty="0"/>
          </a:p>
        </p:txBody>
      </p:sp>
      <p:sp>
        <p:nvSpPr>
          <p:cNvPr id="11" name="TextBox 10"/>
          <p:cNvSpPr txBox="1"/>
          <p:nvPr/>
        </p:nvSpPr>
        <p:spPr>
          <a:xfrm>
            <a:off x="4572000" y="2819400"/>
            <a:ext cx="3962400" cy="923330"/>
          </a:xfrm>
          <a:prstGeom prst="rect">
            <a:avLst/>
          </a:prstGeom>
          <a:noFill/>
        </p:spPr>
        <p:txBody>
          <a:bodyPr vert="horz" wrap="square" rtlCol="0">
            <a:spAutoFit/>
          </a:bodyPr>
          <a:lstStyle/>
          <a:p>
            <a:r>
              <a:rPr lang="en-US" b="1" dirty="0" smtClean="0"/>
              <a:t>Attention</a:t>
            </a:r>
            <a:r>
              <a:rPr lang="en-US" dirty="0" smtClean="0"/>
              <a:t> – The ability to focus selectively on a specific stimulus or desired task.</a:t>
            </a:r>
            <a:endParaRPr lang="en-US" dirty="0"/>
          </a:p>
        </p:txBody>
      </p:sp>
      <p:sp>
        <p:nvSpPr>
          <p:cNvPr id="12" name="TextBox 11"/>
          <p:cNvSpPr txBox="1"/>
          <p:nvPr/>
        </p:nvSpPr>
        <p:spPr>
          <a:xfrm>
            <a:off x="609600" y="3832245"/>
            <a:ext cx="3657600" cy="646331"/>
          </a:xfrm>
          <a:prstGeom prst="rect">
            <a:avLst/>
          </a:prstGeom>
          <a:noFill/>
        </p:spPr>
        <p:txBody>
          <a:bodyPr wrap="square" rtlCol="0">
            <a:spAutoFit/>
          </a:bodyPr>
          <a:lstStyle/>
          <a:p>
            <a:r>
              <a:rPr lang="en-US" b="1" dirty="0" smtClean="0"/>
              <a:t>Affect</a:t>
            </a:r>
            <a:r>
              <a:rPr lang="en-US" dirty="0" smtClean="0"/>
              <a:t> – The emotional component of behavior.</a:t>
            </a:r>
            <a:endParaRPr lang="en-US" dirty="0"/>
          </a:p>
        </p:txBody>
      </p:sp>
      <p:sp>
        <p:nvSpPr>
          <p:cNvPr id="13" name="TextBox 12"/>
          <p:cNvSpPr txBox="1"/>
          <p:nvPr/>
        </p:nvSpPr>
        <p:spPr>
          <a:xfrm>
            <a:off x="4137320" y="3832245"/>
            <a:ext cx="1015663" cy="2362200"/>
          </a:xfrm>
          <a:prstGeom prst="rect">
            <a:avLst/>
          </a:prstGeom>
          <a:noFill/>
        </p:spPr>
        <p:txBody>
          <a:bodyPr vert="vert270" wrap="square" rtlCol="0">
            <a:spAutoFit/>
          </a:bodyPr>
          <a:lstStyle/>
          <a:p>
            <a:r>
              <a:rPr lang="en-US" b="1" dirty="0" smtClean="0"/>
              <a:t>Action</a:t>
            </a:r>
            <a:r>
              <a:rPr lang="en-US" dirty="0" smtClean="0"/>
              <a:t> – The ability to engage in adaptive, goal-directed behavior.</a:t>
            </a:r>
            <a:endParaRPr lang="en-US" dirty="0"/>
          </a:p>
        </p:txBody>
      </p:sp>
      <p:pic>
        <p:nvPicPr>
          <p:cNvPr id="1026" name="Picture 2" descr="Image result for kids on playgrou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903" y="1396893"/>
            <a:ext cx="3302298" cy="186696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19341" y="4012624"/>
            <a:ext cx="3191259" cy="212562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0" fill="hold"/>
                                        <p:tgtEl>
                                          <p:spTgt spid="9"/>
                                        </p:tgtEl>
                                        <p:attrNameLst>
                                          <p:attrName>ppt_x</p:attrName>
                                        </p:attrNameLst>
                                      </p:cBhvr>
                                      <p:tavLst>
                                        <p:tav tm="0">
                                          <p:val>
                                            <p:strVal val="0-#ppt_w/2"/>
                                          </p:val>
                                        </p:tav>
                                        <p:tav tm="100000">
                                          <p:val>
                                            <p:strVal val="#ppt_x"/>
                                          </p:val>
                                        </p:tav>
                                      </p:tavLst>
                                    </p:anim>
                                    <p:anim calcmode="lin" valueType="num">
                                      <p:cBhvr additive="base">
                                        <p:cTn id="8" dur="5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0" fill="hold"/>
                                        <p:tgtEl>
                                          <p:spTgt spid="11"/>
                                        </p:tgtEl>
                                        <p:attrNameLst>
                                          <p:attrName>ppt_x</p:attrName>
                                        </p:attrNameLst>
                                      </p:cBhvr>
                                      <p:tavLst>
                                        <p:tav tm="0">
                                          <p:val>
                                            <p:strVal val="#ppt_x"/>
                                          </p:val>
                                        </p:tav>
                                        <p:tav tm="100000">
                                          <p:val>
                                            <p:strVal val="#ppt_x"/>
                                          </p:val>
                                        </p:tav>
                                      </p:tavLst>
                                    </p:anim>
                                    <p:anim calcmode="lin" valueType="num">
                                      <p:cBhvr additive="base">
                                        <p:cTn id="14" dur="50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0" fill="hold"/>
                                        <p:tgtEl>
                                          <p:spTgt spid="12"/>
                                        </p:tgtEl>
                                        <p:attrNameLst>
                                          <p:attrName>ppt_x</p:attrName>
                                        </p:attrNameLst>
                                      </p:cBhvr>
                                      <p:tavLst>
                                        <p:tav tm="0">
                                          <p:val>
                                            <p:strVal val="#ppt_x"/>
                                          </p:val>
                                        </p:tav>
                                        <p:tav tm="100000">
                                          <p:val>
                                            <p:strVal val="#ppt_x"/>
                                          </p:val>
                                        </p:tav>
                                      </p:tavLst>
                                    </p:anim>
                                    <p:anim calcmode="lin" valueType="num">
                                      <p:cBhvr additive="base">
                                        <p:cTn id="20" dur="5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2"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0" fill="hold"/>
                                        <p:tgtEl>
                                          <p:spTgt spid="13"/>
                                        </p:tgtEl>
                                        <p:attrNameLst>
                                          <p:attrName>ppt_x</p:attrName>
                                        </p:attrNameLst>
                                      </p:cBhvr>
                                      <p:tavLst>
                                        <p:tav tm="0">
                                          <p:val>
                                            <p:strVal val="1+#ppt_w/2"/>
                                          </p:val>
                                        </p:tav>
                                        <p:tav tm="100000">
                                          <p:val>
                                            <p:strVal val="#ppt_x"/>
                                          </p:val>
                                        </p:tav>
                                      </p:tavLst>
                                    </p:anim>
                                    <p:anim calcmode="lin" valueType="num">
                                      <p:cBhvr additive="base">
                                        <p:cTn id="26" dur="5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2"/>
          </p:nvPr>
        </p:nvSpPr>
        <p:spPr>
          <a:xfrm>
            <a:off x="457200" y="2209800"/>
            <a:ext cx="7315200" cy="3200400"/>
          </a:xfrm>
        </p:spPr>
        <p:txBody>
          <a:bodyPr>
            <a:normAutofit/>
          </a:bodyPr>
          <a:lstStyle/>
          <a:p>
            <a:endParaRPr lang="en-US" dirty="0" smtClean="0"/>
          </a:p>
          <a:p>
            <a:r>
              <a:rPr lang="en-US" sz="2000" dirty="0" smtClean="0"/>
              <a:t>The most common treatment for children who have difficulties with sensory integration is occupational therapy.  </a:t>
            </a:r>
            <a:r>
              <a:rPr lang="en-US" sz="2000" dirty="0"/>
              <a:t>O</a:t>
            </a:r>
            <a:r>
              <a:rPr lang="en-US" sz="2000" dirty="0" smtClean="0"/>
              <a:t>utside of OT treatment sessions there are some things we can do to make life easier for these children and those around them.   The following few slides have a beginning list of some examples for you to use with the oversensitive or under sensitive children in your care.   As with all things, some things are helpful with both groups of children</a:t>
            </a:r>
            <a:r>
              <a:rPr lang="en-US" dirty="0" smtClean="0"/>
              <a:t>.</a:t>
            </a:r>
            <a:endParaRPr lang="en-US" dirty="0"/>
          </a:p>
        </p:txBody>
      </p:sp>
      <p:sp>
        <p:nvSpPr>
          <p:cNvPr id="7" name="Content Placeholder 6"/>
          <p:cNvSpPr>
            <a:spLocks noGrp="1"/>
          </p:cNvSpPr>
          <p:nvPr>
            <p:ph sz="half" idx="1"/>
          </p:nvPr>
        </p:nvSpPr>
        <p:spPr>
          <a:xfrm>
            <a:off x="3429000" y="457200"/>
            <a:ext cx="5715000" cy="2133600"/>
          </a:xfrm>
        </p:spPr>
        <p:txBody>
          <a:bodyPr>
            <a:normAutofit/>
          </a:bodyPr>
          <a:lstStyle/>
          <a:p>
            <a:pPr>
              <a:buNone/>
            </a:pPr>
            <a:r>
              <a:rPr lang="en-US" sz="3600" b="1" dirty="0" smtClean="0"/>
              <a:t>TOOLS TO USE WHEN DEALING WITH A CHILD WITH SENSORY ISSUES</a:t>
            </a:r>
            <a:endParaRPr lang="en-US" sz="3600" b="1"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638800"/>
            <a:ext cx="8610600" cy="1219200"/>
          </a:xfrm>
        </p:spPr>
        <p:txBody>
          <a:bodyPr/>
          <a:lstStyle/>
          <a:p>
            <a:pPr algn="r"/>
            <a:r>
              <a:rPr lang="en-US" dirty="0" smtClean="0"/>
              <a:t/>
            </a:r>
            <a:br>
              <a:rPr lang="en-US" dirty="0" smtClean="0"/>
            </a:br>
            <a:r>
              <a:rPr lang="en-US" dirty="0" smtClean="0"/>
              <a:t>Sight/Visual </a:t>
            </a:r>
            <a:endParaRPr lang="en-US" dirty="0"/>
          </a:p>
        </p:txBody>
      </p:sp>
      <p:sp>
        <p:nvSpPr>
          <p:cNvPr id="3" name="Text Placeholder 2"/>
          <p:cNvSpPr>
            <a:spLocks noGrp="1"/>
          </p:cNvSpPr>
          <p:nvPr>
            <p:ph type="body" idx="1"/>
          </p:nvPr>
        </p:nvSpPr>
        <p:spPr/>
        <p:txBody>
          <a:bodyPr/>
          <a:lstStyle/>
          <a:p>
            <a:r>
              <a:rPr lang="en-US" dirty="0" smtClean="0"/>
              <a:t>Oversensitive child</a:t>
            </a:r>
            <a:endParaRPr lang="en-US" dirty="0"/>
          </a:p>
        </p:txBody>
      </p:sp>
      <p:sp>
        <p:nvSpPr>
          <p:cNvPr id="4" name="Text Placeholder 3"/>
          <p:cNvSpPr>
            <a:spLocks noGrp="1"/>
          </p:cNvSpPr>
          <p:nvPr>
            <p:ph type="body" sz="half" idx="3"/>
          </p:nvPr>
        </p:nvSpPr>
        <p:spPr/>
        <p:txBody>
          <a:bodyPr/>
          <a:lstStyle/>
          <a:p>
            <a:r>
              <a:rPr lang="en-US" dirty="0" smtClean="0"/>
              <a:t>Undersensitive  child</a:t>
            </a:r>
            <a:endParaRPr lang="en-US" dirty="0"/>
          </a:p>
        </p:txBody>
      </p:sp>
      <p:sp>
        <p:nvSpPr>
          <p:cNvPr id="5" name="Content Placeholder 4"/>
          <p:cNvSpPr>
            <a:spLocks noGrp="1"/>
          </p:cNvSpPr>
          <p:nvPr>
            <p:ph sz="quarter" idx="2"/>
          </p:nvPr>
        </p:nvSpPr>
        <p:spPr>
          <a:xfrm>
            <a:off x="281444" y="1316037"/>
            <a:ext cx="4290556" cy="5084763"/>
          </a:xfrm>
        </p:spPr>
        <p:txBody>
          <a:bodyPr>
            <a:noAutofit/>
          </a:bodyPr>
          <a:lstStyle/>
          <a:p>
            <a:r>
              <a:rPr lang="en-US" sz="1800" dirty="0" smtClean="0"/>
              <a:t>Light covers or cloth drapes over bright lights</a:t>
            </a:r>
          </a:p>
          <a:p>
            <a:r>
              <a:rPr lang="en-US" sz="1800" dirty="0" smtClean="0"/>
              <a:t>Turn lights down or use fewer lights.</a:t>
            </a:r>
          </a:p>
          <a:p>
            <a:r>
              <a:rPr lang="en-US" sz="1800" dirty="0" smtClean="0"/>
              <a:t>Shaded areas where children can get away from light</a:t>
            </a:r>
          </a:p>
          <a:p>
            <a:r>
              <a:rPr lang="en-US" sz="1800" dirty="0" smtClean="0"/>
              <a:t>Try not to use florescent lights.</a:t>
            </a:r>
          </a:p>
          <a:p>
            <a:r>
              <a:rPr lang="en-US" sz="1800" dirty="0" smtClean="0"/>
              <a:t>Well defined play areas so children know where they are allowed/expected to play, visual boundaries</a:t>
            </a:r>
          </a:p>
          <a:p>
            <a:r>
              <a:rPr lang="en-US" sz="1800" dirty="0" smtClean="0"/>
              <a:t>Soft colors for the walls, bedrooms, classrooms, family rooms.</a:t>
            </a:r>
          </a:p>
          <a:p>
            <a:r>
              <a:rPr lang="en-US" sz="1800" dirty="0" smtClean="0"/>
              <a:t>Let children wear sun visor or glasses for oversensitive vision.</a:t>
            </a:r>
          </a:p>
          <a:p>
            <a:r>
              <a:rPr lang="en-US" sz="1800" dirty="0" smtClean="0"/>
              <a:t>Decrease number of choices for children to decrease overstimulation in visual choices.</a:t>
            </a:r>
          </a:p>
          <a:p>
            <a:r>
              <a:rPr lang="en-US" sz="1800" dirty="0" smtClean="0"/>
              <a:t>Decrease wall clutter in classroom setting</a:t>
            </a:r>
            <a:endParaRPr lang="en-US" sz="1800" dirty="0"/>
          </a:p>
        </p:txBody>
      </p:sp>
      <p:sp>
        <p:nvSpPr>
          <p:cNvPr id="6" name="Content Placeholder 5"/>
          <p:cNvSpPr>
            <a:spLocks noGrp="1"/>
          </p:cNvSpPr>
          <p:nvPr>
            <p:ph sz="quarter" idx="4"/>
          </p:nvPr>
        </p:nvSpPr>
        <p:spPr>
          <a:xfrm>
            <a:off x="4648730" y="1316037"/>
            <a:ext cx="4288536" cy="4703763"/>
          </a:xfrm>
        </p:spPr>
        <p:txBody>
          <a:bodyPr>
            <a:normAutofit fontScale="47500" lnSpcReduction="20000"/>
          </a:bodyPr>
          <a:lstStyle/>
          <a:p>
            <a:pPr>
              <a:lnSpc>
                <a:spcPct val="120000"/>
              </a:lnSpc>
            </a:pPr>
            <a:r>
              <a:rPr lang="en-US" sz="3800" dirty="0" smtClean="0"/>
              <a:t>Use colored play dough for playtime.</a:t>
            </a:r>
          </a:p>
          <a:p>
            <a:pPr>
              <a:lnSpc>
                <a:spcPct val="120000"/>
              </a:lnSpc>
            </a:pPr>
            <a:r>
              <a:rPr lang="en-US" sz="3800" dirty="0" smtClean="0"/>
              <a:t>Having a bean bag to throw that they can toss, preferably brightly colored</a:t>
            </a:r>
          </a:p>
          <a:p>
            <a:pPr>
              <a:lnSpc>
                <a:spcPct val="120000"/>
              </a:lnSpc>
            </a:pPr>
            <a:r>
              <a:rPr lang="en-US" sz="3800" dirty="0" smtClean="0"/>
              <a:t>Scheduled boards, visual schedules</a:t>
            </a:r>
          </a:p>
          <a:p>
            <a:pPr>
              <a:lnSpc>
                <a:spcPct val="120000"/>
              </a:lnSpc>
            </a:pPr>
            <a:r>
              <a:rPr lang="en-US" sz="3800" dirty="0" smtClean="0"/>
              <a:t>Peanut hunt to help hone visual skills</a:t>
            </a:r>
          </a:p>
          <a:p>
            <a:pPr>
              <a:lnSpc>
                <a:spcPct val="120000"/>
              </a:lnSpc>
            </a:pPr>
            <a:r>
              <a:rPr lang="en-US" sz="3800" dirty="0" smtClean="0"/>
              <a:t>Colored handouts or brightly colored art supplies</a:t>
            </a:r>
          </a:p>
          <a:p>
            <a:pPr>
              <a:lnSpc>
                <a:spcPct val="120000"/>
              </a:lnSpc>
            </a:pPr>
            <a:r>
              <a:rPr lang="en-US" sz="3800" dirty="0" smtClean="0"/>
              <a:t>Well defined play areas with taped off sections can help</a:t>
            </a:r>
          </a:p>
          <a:p>
            <a:pPr>
              <a:lnSpc>
                <a:spcPct val="120000"/>
              </a:lnSpc>
            </a:pPr>
            <a:r>
              <a:rPr lang="en-US" sz="3800" dirty="0" smtClean="0"/>
              <a:t>Try not to use florescent lights </a:t>
            </a:r>
          </a:p>
          <a:p>
            <a:pPr>
              <a:lnSpc>
                <a:spcPct val="120000"/>
              </a:lnSpc>
            </a:pPr>
            <a:r>
              <a:rPr lang="en-US" sz="3800" dirty="0" smtClean="0"/>
              <a:t>Allow them space to have images on the walls or pictures to look at but avoid overcrowding</a:t>
            </a:r>
          </a:p>
          <a:p>
            <a:pPr>
              <a:lnSpc>
                <a:spcPct val="120000"/>
              </a:lnSpc>
            </a:pPr>
            <a:r>
              <a:rPr lang="en-US" sz="3800" dirty="0" smtClean="0"/>
              <a:t>Use feelings cards, visual cues to teach facial expression</a:t>
            </a:r>
          </a:p>
          <a:p>
            <a:endParaRPr lang="en-US" dirty="0"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Taste</a:t>
            </a:r>
            <a:endParaRPr lang="en-US" dirty="0"/>
          </a:p>
        </p:txBody>
      </p:sp>
      <p:sp>
        <p:nvSpPr>
          <p:cNvPr id="3" name="Text Placeholder 2"/>
          <p:cNvSpPr>
            <a:spLocks noGrp="1"/>
          </p:cNvSpPr>
          <p:nvPr>
            <p:ph type="body" idx="1"/>
          </p:nvPr>
        </p:nvSpPr>
        <p:spPr/>
        <p:txBody>
          <a:bodyPr/>
          <a:lstStyle/>
          <a:p>
            <a:r>
              <a:rPr lang="en-US" dirty="0" smtClean="0"/>
              <a:t>Oversensitive child</a:t>
            </a:r>
            <a:endParaRPr lang="en-US" dirty="0"/>
          </a:p>
        </p:txBody>
      </p:sp>
      <p:sp>
        <p:nvSpPr>
          <p:cNvPr id="4" name="Text Placeholder 3"/>
          <p:cNvSpPr>
            <a:spLocks noGrp="1"/>
          </p:cNvSpPr>
          <p:nvPr>
            <p:ph type="body" sz="half" idx="3"/>
          </p:nvPr>
        </p:nvSpPr>
        <p:spPr/>
        <p:txBody>
          <a:bodyPr/>
          <a:lstStyle/>
          <a:p>
            <a:r>
              <a:rPr lang="en-US" dirty="0" smtClean="0"/>
              <a:t>Undersensitive child</a:t>
            </a:r>
            <a:endParaRPr lang="en-US" dirty="0"/>
          </a:p>
        </p:txBody>
      </p:sp>
      <p:sp>
        <p:nvSpPr>
          <p:cNvPr id="5" name="Content Placeholder 4"/>
          <p:cNvSpPr>
            <a:spLocks noGrp="1"/>
          </p:cNvSpPr>
          <p:nvPr>
            <p:ph sz="quarter" idx="2"/>
          </p:nvPr>
        </p:nvSpPr>
        <p:spPr/>
        <p:txBody>
          <a:bodyPr>
            <a:normAutofit fontScale="85000" lnSpcReduction="20000"/>
          </a:bodyPr>
          <a:lstStyle/>
          <a:p>
            <a:r>
              <a:rPr lang="en-US" dirty="0" smtClean="0"/>
              <a:t>Pudding play and cool whip play to encourage tasting</a:t>
            </a:r>
          </a:p>
          <a:p>
            <a:r>
              <a:rPr lang="en-US" dirty="0" smtClean="0"/>
              <a:t>Oversensitive children can get upset when other chew loudly, keep them close to you so you can monitor</a:t>
            </a:r>
          </a:p>
          <a:p>
            <a:r>
              <a:rPr lang="en-US" dirty="0" smtClean="0"/>
              <a:t>Mild flavors and maintain temp of food.  </a:t>
            </a:r>
          </a:p>
          <a:p>
            <a:r>
              <a:rPr lang="en-US" dirty="0" smtClean="0"/>
              <a:t>Slow breathing and blowing</a:t>
            </a:r>
          </a:p>
          <a:p>
            <a:r>
              <a:rPr lang="en-US" dirty="0" smtClean="0"/>
              <a:t>Eat with them to show them examples.  Encourage them to try small bites of each food with texture and different tastes for desensitization.</a:t>
            </a:r>
            <a:endParaRPr lang="en-US" dirty="0"/>
          </a:p>
        </p:txBody>
      </p:sp>
      <p:sp>
        <p:nvSpPr>
          <p:cNvPr id="6" name="Content Placeholder 5"/>
          <p:cNvSpPr>
            <a:spLocks noGrp="1"/>
          </p:cNvSpPr>
          <p:nvPr>
            <p:ph sz="quarter" idx="4"/>
          </p:nvPr>
        </p:nvSpPr>
        <p:spPr/>
        <p:txBody>
          <a:bodyPr>
            <a:normAutofit fontScale="85000" lnSpcReduction="10000"/>
          </a:bodyPr>
          <a:lstStyle/>
          <a:p>
            <a:r>
              <a:rPr lang="en-US" dirty="0" smtClean="0"/>
              <a:t>Textured foods, noisy foods, square foods, circle foods to give them a variety of texture and taste.  Bitter, salty, sour, sweet.</a:t>
            </a:r>
          </a:p>
          <a:p>
            <a:r>
              <a:rPr lang="en-US" dirty="0" smtClean="0"/>
              <a:t>Eat with a child so the undersensitive child understands portions and how to chew rather than swallow food whole. </a:t>
            </a:r>
          </a:p>
          <a:p>
            <a:r>
              <a:rPr lang="en-US" dirty="0" smtClean="0"/>
              <a:t>Give in small bites and small portions if choking is a problem.</a:t>
            </a:r>
          </a:p>
          <a:p>
            <a:r>
              <a:rPr lang="en-US" dirty="0" smtClean="0"/>
              <a:t>Give them something to chew before or during focused activities.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Smell/Olfactory</a:t>
            </a:r>
            <a:endParaRPr lang="en-US" dirty="0"/>
          </a:p>
        </p:txBody>
      </p:sp>
      <p:sp>
        <p:nvSpPr>
          <p:cNvPr id="3" name="Text Placeholder 2"/>
          <p:cNvSpPr>
            <a:spLocks noGrp="1"/>
          </p:cNvSpPr>
          <p:nvPr>
            <p:ph type="body" idx="1"/>
          </p:nvPr>
        </p:nvSpPr>
        <p:spPr/>
        <p:txBody>
          <a:bodyPr/>
          <a:lstStyle/>
          <a:p>
            <a:r>
              <a:rPr lang="en-US" dirty="0" smtClean="0"/>
              <a:t>Oversensitive child</a:t>
            </a:r>
            <a:endParaRPr lang="en-US" dirty="0"/>
          </a:p>
        </p:txBody>
      </p:sp>
      <p:sp>
        <p:nvSpPr>
          <p:cNvPr id="4" name="Text Placeholder 3"/>
          <p:cNvSpPr>
            <a:spLocks noGrp="1"/>
          </p:cNvSpPr>
          <p:nvPr>
            <p:ph type="body" sz="half" idx="3"/>
          </p:nvPr>
        </p:nvSpPr>
        <p:spPr/>
        <p:txBody>
          <a:bodyPr/>
          <a:lstStyle/>
          <a:p>
            <a:r>
              <a:rPr lang="en-US" dirty="0" smtClean="0"/>
              <a:t>Undersensitive child</a:t>
            </a:r>
            <a:endParaRPr lang="en-US" dirty="0"/>
          </a:p>
        </p:txBody>
      </p:sp>
      <p:sp>
        <p:nvSpPr>
          <p:cNvPr id="5" name="Content Placeholder 4"/>
          <p:cNvSpPr>
            <a:spLocks noGrp="1"/>
          </p:cNvSpPr>
          <p:nvPr>
            <p:ph sz="quarter" idx="2"/>
          </p:nvPr>
        </p:nvSpPr>
        <p:spPr/>
        <p:txBody>
          <a:bodyPr>
            <a:normAutofit lnSpcReduction="10000"/>
          </a:bodyPr>
          <a:lstStyle/>
          <a:p>
            <a:r>
              <a:rPr lang="en-US" dirty="0" smtClean="0"/>
              <a:t>NOTE: Some oversensitive children are allergic to some solutions or essential oils, be mindful when choosing.</a:t>
            </a:r>
          </a:p>
          <a:p>
            <a:r>
              <a:rPr lang="en-US" dirty="0" smtClean="0"/>
              <a:t>Essential oils in light scents such as lavender can decrease sensitivity.  </a:t>
            </a:r>
          </a:p>
          <a:p>
            <a:r>
              <a:rPr lang="en-US" dirty="0" smtClean="0"/>
              <a:t>Avoid wearing strong perfumes as this may trigger children who are oversensitive</a:t>
            </a:r>
          </a:p>
          <a:p>
            <a:endParaRPr lang="en-US" dirty="0"/>
          </a:p>
        </p:txBody>
      </p:sp>
      <p:sp>
        <p:nvSpPr>
          <p:cNvPr id="6" name="Content Placeholder 5"/>
          <p:cNvSpPr>
            <a:spLocks noGrp="1"/>
          </p:cNvSpPr>
          <p:nvPr>
            <p:ph sz="quarter" idx="4"/>
          </p:nvPr>
        </p:nvSpPr>
        <p:spPr/>
        <p:txBody>
          <a:bodyPr/>
          <a:lstStyle/>
          <a:p>
            <a:r>
              <a:rPr lang="en-US" dirty="0" smtClean="0"/>
              <a:t>Scented play dough</a:t>
            </a:r>
          </a:p>
          <a:p>
            <a:r>
              <a:rPr lang="en-US" dirty="0" smtClean="0"/>
              <a:t>Smelly bath salts/soaps</a:t>
            </a:r>
          </a:p>
          <a:p>
            <a:r>
              <a:rPr lang="en-US" dirty="0" smtClean="0"/>
              <a:t>Variety of scents, flowers, herbs, foods, etc.</a:t>
            </a:r>
          </a:p>
          <a:p>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410200"/>
            <a:ext cx="8610600" cy="1447800"/>
          </a:xfrm>
        </p:spPr>
        <p:txBody>
          <a:bodyPr/>
          <a:lstStyle/>
          <a:p>
            <a:pPr algn="r"/>
            <a:r>
              <a:rPr lang="en-US" dirty="0" smtClean="0"/>
              <a:t/>
            </a:r>
            <a:br>
              <a:rPr lang="en-US" dirty="0" smtClean="0"/>
            </a:br>
            <a:r>
              <a:rPr lang="en-US" dirty="0" smtClean="0"/>
              <a:t>Sound/Auditory</a:t>
            </a:r>
            <a:endParaRPr lang="en-US" dirty="0"/>
          </a:p>
        </p:txBody>
      </p:sp>
      <p:sp>
        <p:nvSpPr>
          <p:cNvPr id="3" name="Text Placeholder 2"/>
          <p:cNvSpPr>
            <a:spLocks noGrp="1"/>
          </p:cNvSpPr>
          <p:nvPr>
            <p:ph type="body" idx="1"/>
          </p:nvPr>
        </p:nvSpPr>
        <p:spPr/>
        <p:txBody>
          <a:bodyPr/>
          <a:lstStyle/>
          <a:p>
            <a:r>
              <a:rPr lang="en-US" dirty="0" smtClean="0"/>
              <a:t>Oversensitive child</a:t>
            </a:r>
            <a:endParaRPr lang="en-US" dirty="0"/>
          </a:p>
        </p:txBody>
      </p:sp>
      <p:sp>
        <p:nvSpPr>
          <p:cNvPr id="4" name="Text Placeholder 3"/>
          <p:cNvSpPr>
            <a:spLocks noGrp="1"/>
          </p:cNvSpPr>
          <p:nvPr>
            <p:ph type="body" sz="half" idx="3"/>
          </p:nvPr>
        </p:nvSpPr>
        <p:spPr/>
        <p:txBody>
          <a:bodyPr/>
          <a:lstStyle/>
          <a:p>
            <a:r>
              <a:rPr lang="en-US" dirty="0" smtClean="0"/>
              <a:t>Undersensitive child</a:t>
            </a:r>
            <a:endParaRPr lang="en-US" dirty="0"/>
          </a:p>
        </p:txBody>
      </p:sp>
      <p:sp>
        <p:nvSpPr>
          <p:cNvPr id="5" name="Content Placeholder 4"/>
          <p:cNvSpPr>
            <a:spLocks noGrp="1"/>
          </p:cNvSpPr>
          <p:nvPr>
            <p:ph sz="quarter" idx="2"/>
          </p:nvPr>
        </p:nvSpPr>
        <p:spPr>
          <a:xfrm>
            <a:off x="281444" y="1316037"/>
            <a:ext cx="4290556" cy="4932363"/>
          </a:xfrm>
        </p:spPr>
        <p:txBody>
          <a:bodyPr>
            <a:normAutofit fontScale="92500"/>
          </a:bodyPr>
          <a:lstStyle/>
          <a:p>
            <a:r>
              <a:rPr lang="en-US" dirty="0" smtClean="0"/>
              <a:t>Relax box where children can get away from the noise</a:t>
            </a:r>
          </a:p>
          <a:p>
            <a:r>
              <a:rPr lang="en-US" dirty="0" smtClean="0"/>
              <a:t>Soft music at naptime</a:t>
            </a:r>
          </a:p>
          <a:p>
            <a:r>
              <a:rPr lang="en-US" dirty="0" smtClean="0"/>
              <a:t>White noise of classical music playing the background</a:t>
            </a:r>
          </a:p>
          <a:p>
            <a:r>
              <a:rPr lang="en-US" dirty="0" smtClean="0"/>
              <a:t>Earmuffs for calming and self-regulation</a:t>
            </a:r>
          </a:p>
          <a:p>
            <a:r>
              <a:rPr lang="en-US" dirty="0" smtClean="0"/>
              <a:t>Hang pictures (or solid blocks of color) on the wall to absorb sound for children.</a:t>
            </a:r>
          </a:p>
          <a:p>
            <a:r>
              <a:rPr lang="en-US" dirty="0" smtClean="0"/>
              <a:t>Have times in the classroom when there is not background noise such as music.</a:t>
            </a:r>
            <a:endParaRPr lang="en-US" dirty="0"/>
          </a:p>
        </p:txBody>
      </p:sp>
      <p:sp>
        <p:nvSpPr>
          <p:cNvPr id="6" name="Content Placeholder 5"/>
          <p:cNvSpPr>
            <a:spLocks noGrp="1"/>
          </p:cNvSpPr>
          <p:nvPr>
            <p:ph sz="quarter" idx="4"/>
          </p:nvPr>
        </p:nvSpPr>
        <p:spPr>
          <a:xfrm>
            <a:off x="4648730" y="1316037"/>
            <a:ext cx="4288536" cy="4703763"/>
          </a:xfrm>
        </p:spPr>
        <p:txBody>
          <a:bodyPr>
            <a:normAutofit fontScale="92500"/>
          </a:bodyPr>
          <a:lstStyle/>
          <a:p>
            <a:r>
              <a:rPr lang="en-US" dirty="0" smtClean="0"/>
              <a:t>Singing activities with finger plays, rhythm instruments and clapping with sounds or words</a:t>
            </a:r>
          </a:p>
          <a:p>
            <a:r>
              <a:rPr lang="en-US" dirty="0" smtClean="0"/>
              <a:t>Background music</a:t>
            </a:r>
          </a:p>
          <a:p>
            <a:r>
              <a:rPr lang="en-US" dirty="0" smtClean="0"/>
              <a:t>Allow opportunities to make music and noise on their own.</a:t>
            </a:r>
          </a:p>
          <a:p>
            <a:r>
              <a:rPr lang="en-US" dirty="0" smtClean="0"/>
              <a:t>Noisy foods</a:t>
            </a:r>
          </a:p>
          <a:p>
            <a:r>
              <a:rPr lang="en-US" dirty="0" smtClean="0"/>
              <a:t>Monitor music and TV volume especially if being offered headphones.</a:t>
            </a:r>
          </a:p>
          <a:p>
            <a:r>
              <a:rPr lang="en-US" dirty="0" smtClean="0"/>
              <a:t>Varied intensity, pitch, beat for rhythm of speaking</a:t>
            </a:r>
          </a:p>
          <a:p>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Definitions	</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Sensory Integration – the process of using sensory information from the body and the environment around us and organizing it in some fashion for use.  Creating meaning from the information in the environment.</a:t>
            </a:r>
          </a:p>
          <a:p>
            <a:r>
              <a:rPr lang="en-US" dirty="0"/>
              <a:t>Sensory Modulation </a:t>
            </a:r>
            <a:r>
              <a:rPr lang="en-US" dirty="0" smtClean="0"/>
              <a:t>– the </a:t>
            </a:r>
            <a:r>
              <a:rPr lang="en-US" dirty="0"/>
              <a:t>ability for an individual to manage their reaction to sensations.  </a:t>
            </a:r>
            <a:r>
              <a:rPr lang="en-US" dirty="0" smtClean="0"/>
              <a:t>The threshold </a:t>
            </a:r>
            <a:r>
              <a:rPr lang="en-US" dirty="0"/>
              <a:t>for sensory information both behaviorally and neurologically, the rate of recovery from stimuli, and the amount of time they are optimally responsive.</a:t>
            </a:r>
          </a:p>
          <a:p>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10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Touch/tactile</a:t>
            </a:r>
            <a:endParaRPr lang="en-US" dirty="0"/>
          </a:p>
        </p:txBody>
      </p:sp>
      <p:sp>
        <p:nvSpPr>
          <p:cNvPr id="3" name="Text Placeholder 2"/>
          <p:cNvSpPr>
            <a:spLocks noGrp="1"/>
          </p:cNvSpPr>
          <p:nvPr>
            <p:ph type="body" idx="1"/>
          </p:nvPr>
        </p:nvSpPr>
        <p:spPr/>
        <p:txBody>
          <a:bodyPr/>
          <a:lstStyle/>
          <a:p>
            <a:r>
              <a:rPr lang="en-US" dirty="0" smtClean="0"/>
              <a:t>Oversensitive child</a:t>
            </a:r>
            <a:endParaRPr lang="en-US" dirty="0"/>
          </a:p>
        </p:txBody>
      </p:sp>
      <p:sp>
        <p:nvSpPr>
          <p:cNvPr id="4" name="Text Placeholder 3"/>
          <p:cNvSpPr>
            <a:spLocks noGrp="1"/>
          </p:cNvSpPr>
          <p:nvPr>
            <p:ph type="body" sz="half" idx="3"/>
          </p:nvPr>
        </p:nvSpPr>
        <p:spPr/>
        <p:txBody>
          <a:bodyPr/>
          <a:lstStyle/>
          <a:p>
            <a:r>
              <a:rPr lang="en-US" dirty="0" smtClean="0"/>
              <a:t>Undersensitive child</a:t>
            </a:r>
            <a:endParaRPr lang="en-US" dirty="0"/>
          </a:p>
        </p:txBody>
      </p:sp>
      <p:sp>
        <p:nvSpPr>
          <p:cNvPr id="5" name="Content Placeholder 4"/>
          <p:cNvSpPr>
            <a:spLocks noGrp="1"/>
          </p:cNvSpPr>
          <p:nvPr>
            <p:ph sz="quarter" idx="2"/>
          </p:nvPr>
        </p:nvSpPr>
        <p:spPr/>
        <p:txBody>
          <a:bodyPr>
            <a:normAutofit fontScale="85000" lnSpcReduction="20000"/>
          </a:bodyPr>
          <a:lstStyle/>
          <a:p>
            <a:r>
              <a:rPr lang="en-US" dirty="0" smtClean="0"/>
              <a:t>Allow the use of gloves for children who do not want to get messy.  </a:t>
            </a:r>
          </a:p>
          <a:p>
            <a:r>
              <a:rPr lang="en-US" dirty="0" smtClean="0"/>
              <a:t>Ziploc bags with stuff inside so they can feel the item/object without getting messy.</a:t>
            </a:r>
          </a:p>
          <a:p>
            <a:r>
              <a:rPr lang="en-US" dirty="0" smtClean="0"/>
              <a:t>Baggies with water, toothpaste, gel, play dough, paint, etc.</a:t>
            </a:r>
          </a:p>
          <a:p>
            <a:r>
              <a:rPr lang="en-US" dirty="0" smtClean="0"/>
              <a:t>Use visual guides to assist the oversensitive child in having a boundary from others when they need space.</a:t>
            </a:r>
          </a:p>
          <a:p>
            <a:r>
              <a:rPr lang="en-US" dirty="0" smtClean="0"/>
              <a:t>Gently and quickly rub skin</a:t>
            </a:r>
          </a:p>
          <a:p>
            <a:r>
              <a:rPr lang="en-US" dirty="0" smtClean="0"/>
              <a:t>Benefit from light touch on face, palms, abdomen, etc.</a:t>
            </a:r>
          </a:p>
          <a:p>
            <a:endParaRPr lang="en-US" dirty="0"/>
          </a:p>
        </p:txBody>
      </p:sp>
      <p:sp>
        <p:nvSpPr>
          <p:cNvPr id="6" name="Content Placeholder 5"/>
          <p:cNvSpPr>
            <a:spLocks noGrp="1"/>
          </p:cNvSpPr>
          <p:nvPr>
            <p:ph sz="quarter" idx="4"/>
          </p:nvPr>
        </p:nvSpPr>
        <p:spPr/>
        <p:txBody>
          <a:bodyPr>
            <a:normAutofit fontScale="85000" lnSpcReduction="20000"/>
          </a:bodyPr>
          <a:lstStyle/>
          <a:p>
            <a:r>
              <a:rPr lang="en-US" dirty="0" smtClean="0"/>
              <a:t>Sensory tables (sand/water/rice/beans)</a:t>
            </a:r>
          </a:p>
          <a:p>
            <a:r>
              <a:rPr lang="en-US" dirty="0" smtClean="0"/>
              <a:t>Oo-blek and play dough</a:t>
            </a:r>
          </a:p>
          <a:p>
            <a:r>
              <a:rPr lang="en-US" dirty="0" smtClean="0"/>
              <a:t>Jump rope </a:t>
            </a:r>
          </a:p>
          <a:p>
            <a:r>
              <a:rPr lang="en-US" dirty="0" smtClean="0"/>
              <a:t>Squishy pillows and bean bag chairs.</a:t>
            </a:r>
          </a:p>
          <a:p>
            <a:r>
              <a:rPr lang="en-US" dirty="0" smtClean="0"/>
              <a:t>Therapy putty or hiding objects in putty to find them.</a:t>
            </a:r>
          </a:p>
          <a:p>
            <a:r>
              <a:rPr lang="en-US" dirty="0" smtClean="0"/>
              <a:t>Variety of materials to touch/explore in the classroom.</a:t>
            </a:r>
          </a:p>
          <a:p>
            <a:r>
              <a:rPr lang="en-US" dirty="0" smtClean="0"/>
              <a:t>Like deep pressure  and can benefit from rhythmical patting or stroking and massage.</a:t>
            </a:r>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Vestibular/movement and balance</a:t>
            </a:r>
            <a:endParaRPr lang="en-US" dirty="0"/>
          </a:p>
        </p:txBody>
      </p:sp>
      <p:sp>
        <p:nvSpPr>
          <p:cNvPr id="3" name="Text Placeholder 2"/>
          <p:cNvSpPr>
            <a:spLocks noGrp="1"/>
          </p:cNvSpPr>
          <p:nvPr>
            <p:ph type="body" idx="1"/>
          </p:nvPr>
        </p:nvSpPr>
        <p:spPr/>
        <p:txBody>
          <a:bodyPr/>
          <a:lstStyle/>
          <a:p>
            <a:r>
              <a:rPr lang="en-US" dirty="0" smtClean="0"/>
              <a:t>Oversensitive child</a:t>
            </a:r>
            <a:endParaRPr lang="en-US" dirty="0"/>
          </a:p>
        </p:txBody>
      </p:sp>
      <p:sp>
        <p:nvSpPr>
          <p:cNvPr id="4" name="Text Placeholder 3"/>
          <p:cNvSpPr>
            <a:spLocks noGrp="1"/>
          </p:cNvSpPr>
          <p:nvPr>
            <p:ph type="body" sz="half" idx="3"/>
          </p:nvPr>
        </p:nvSpPr>
        <p:spPr/>
        <p:txBody>
          <a:bodyPr/>
          <a:lstStyle/>
          <a:p>
            <a:r>
              <a:rPr lang="en-US" dirty="0" smtClean="0"/>
              <a:t>Undersensitive child</a:t>
            </a:r>
            <a:endParaRPr lang="en-US" dirty="0"/>
          </a:p>
        </p:txBody>
      </p:sp>
      <p:sp>
        <p:nvSpPr>
          <p:cNvPr id="5" name="Content Placeholder 4"/>
          <p:cNvSpPr>
            <a:spLocks noGrp="1"/>
          </p:cNvSpPr>
          <p:nvPr>
            <p:ph sz="quarter" idx="2"/>
          </p:nvPr>
        </p:nvSpPr>
        <p:spPr/>
        <p:txBody>
          <a:bodyPr>
            <a:normAutofit lnSpcReduction="10000"/>
          </a:bodyPr>
          <a:lstStyle/>
          <a:p>
            <a:r>
              <a:rPr lang="en-US" dirty="0" smtClean="0"/>
              <a:t>Bouncy seat</a:t>
            </a:r>
          </a:p>
          <a:p>
            <a:r>
              <a:rPr lang="en-US" dirty="0" smtClean="0"/>
              <a:t>Teeter-Totter</a:t>
            </a:r>
          </a:p>
          <a:p>
            <a:r>
              <a:rPr lang="en-US" dirty="0" smtClean="0"/>
              <a:t>Piggy back rides</a:t>
            </a:r>
          </a:p>
          <a:p>
            <a:r>
              <a:rPr lang="en-US" dirty="0" smtClean="0"/>
              <a:t>Body sox</a:t>
            </a:r>
          </a:p>
          <a:p>
            <a:r>
              <a:rPr lang="en-US" dirty="0" smtClean="0"/>
              <a:t>Horsy rides</a:t>
            </a:r>
          </a:p>
          <a:p>
            <a:r>
              <a:rPr lang="en-US" dirty="0" smtClean="0"/>
              <a:t>Allow for them to remove clothing when appropriate</a:t>
            </a:r>
          </a:p>
          <a:p>
            <a:r>
              <a:rPr lang="en-US" dirty="0" smtClean="0"/>
              <a:t>Use tagless clothing</a:t>
            </a:r>
          </a:p>
          <a:p>
            <a:r>
              <a:rPr lang="en-US" dirty="0" smtClean="0"/>
              <a:t>Soft fabrics and loose waistbands.</a:t>
            </a:r>
            <a:endParaRPr lang="en-US" dirty="0"/>
          </a:p>
        </p:txBody>
      </p:sp>
      <p:sp>
        <p:nvSpPr>
          <p:cNvPr id="6" name="Content Placeholder 5"/>
          <p:cNvSpPr>
            <a:spLocks noGrp="1"/>
          </p:cNvSpPr>
          <p:nvPr>
            <p:ph sz="quarter" idx="4"/>
          </p:nvPr>
        </p:nvSpPr>
        <p:spPr/>
        <p:txBody>
          <a:bodyPr>
            <a:normAutofit fontScale="92500" lnSpcReduction="10000"/>
          </a:bodyPr>
          <a:lstStyle/>
          <a:p>
            <a:r>
              <a:rPr lang="en-US" dirty="0" smtClean="0"/>
              <a:t>Bouncy seat</a:t>
            </a:r>
          </a:p>
          <a:p>
            <a:r>
              <a:rPr lang="en-US" dirty="0" smtClean="0"/>
              <a:t>Teeter-totter</a:t>
            </a:r>
          </a:p>
          <a:p>
            <a:r>
              <a:rPr lang="en-US" dirty="0" smtClean="0"/>
              <a:t>Piggy back rides, horsy rides</a:t>
            </a:r>
          </a:p>
          <a:p>
            <a:r>
              <a:rPr lang="en-US" dirty="0" smtClean="0"/>
              <a:t>Weighted snakes/vests</a:t>
            </a:r>
          </a:p>
          <a:p>
            <a:r>
              <a:rPr lang="en-US" dirty="0" smtClean="0"/>
              <a:t>Human burrito game</a:t>
            </a:r>
          </a:p>
          <a:p>
            <a:r>
              <a:rPr lang="en-US" dirty="0" smtClean="0"/>
              <a:t>Tagless clothing</a:t>
            </a:r>
          </a:p>
          <a:p>
            <a:r>
              <a:rPr lang="en-US" dirty="0" smtClean="0"/>
              <a:t>Spinning, jumping, swinging, etc.  Lots of space for physical movement in a safe environment.</a:t>
            </a:r>
          </a:p>
          <a:p>
            <a:r>
              <a:rPr lang="en-US" dirty="0" smtClean="0"/>
              <a:t>T-stools can help in classroom</a:t>
            </a:r>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Proprioception/muscle and joint</a:t>
            </a:r>
            <a:endParaRPr lang="en-US" dirty="0"/>
          </a:p>
        </p:txBody>
      </p:sp>
      <p:sp>
        <p:nvSpPr>
          <p:cNvPr id="3" name="Text Placeholder 2"/>
          <p:cNvSpPr>
            <a:spLocks noGrp="1"/>
          </p:cNvSpPr>
          <p:nvPr>
            <p:ph type="body" idx="1"/>
          </p:nvPr>
        </p:nvSpPr>
        <p:spPr/>
        <p:txBody>
          <a:bodyPr/>
          <a:lstStyle/>
          <a:p>
            <a:r>
              <a:rPr lang="en-US" dirty="0" smtClean="0"/>
              <a:t>Oversensitive child</a:t>
            </a:r>
            <a:endParaRPr lang="en-US" dirty="0"/>
          </a:p>
        </p:txBody>
      </p:sp>
      <p:sp>
        <p:nvSpPr>
          <p:cNvPr id="4" name="Text Placeholder 3"/>
          <p:cNvSpPr>
            <a:spLocks noGrp="1"/>
          </p:cNvSpPr>
          <p:nvPr>
            <p:ph type="body" sz="half" idx="3"/>
          </p:nvPr>
        </p:nvSpPr>
        <p:spPr/>
        <p:txBody>
          <a:bodyPr/>
          <a:lstStyle/>
          <a:p>
            <a:r>
              <a:rPr lang="en-US" dirty="0" smtClean="0"/>
              <a:t>Undersensitive child</a:t>
            </a:r>
            <a:endParaRPr lang="en-US" dirty="0"/>
          </a:p>
        </p:txBody>
      </p:sp>
      <p:sp>
        <p:nvSpPr>
          <p:cNvPr id="5" name="Content Placeholder 4"/>
          <p:cNvSpPr>
            <a:spLocks noGrp="1"/>
          </p:cNvSpPr>
          <p:nvPr>
            <p:ph sz="quarter" idx="2"/>
          </p:nvPr>
        </p:nvSpPr>
        <p:spPr/>
        <p:txBody>
          <a:bodyPr>
            <a:normAutofit lnSpcReduction="10000"/>
          </a:bodyPr>
          <a:lstStyle/>
          <a:p>
            <a:r>
              <a:rPr lang="en-US" dirty="0" smtClean="0"/>
              <a:t>Hold up the wall</a:t>
            </a:r>
          </a:p>
          <a:p>
            <a:r>
              <a:rPr lang="en-US" dirty="0" smtClean="0"/>
              <a:t>Any kind of physical activity such as swimming, running, climbing, resistance activities.</a:t>
            </a:r>
          </a:p>
          <a:p>
            <a:r>
              <a:rPr lang="en-US" dirty="0" smtClean="0"/>
              <a:t>Use them in small doses to they do not get overwhelmed.</a:t>
            </a:r>
          </a:p>
          <a:p>
            <a:r>
              <a:rPr lang="en-US" dirty="0" smtClean="0"/>
              <a:t>Fabric bag, swing in a hammock.</a:t>
            </a:r>
            <a:endParaRPr lang="en-US" dirty="0"/>
          </a:p>
        </p:txBody>
      </p:sp>
      <p:sp>
        <p:nvSpPr>
          <p:cNvPr id="6" name="Content Placeholder 5"/>
          <p:cNvSpPr>
            <a:spLocks noGrp="1"/>
          </p:cNvSpPr>
          <p:nvPr>
            <p:ph sz="quarter" idx="4"/>
          </p:nvPr>
        </p:nvSpPr>
        <p:spPr/>
        <p:txBody>
          <a:bodyPr>
            <a:normAutofit lnSpcReduction="10000"/>
          </a:bodyPr>
          <a:lstStyle/>
          <a:p>
            <a:r>
              <a:rPr lang="en-US" dirty="0" smtClean="0"/>
              <a:t>All types of physical activities</a:t>
            </a:r>
          </a:p>
          <a:p>
            <a:r>
              <a:rPr lang="en-US" dirty="0" smtClean="0"/>
              <a:t>Heavy work such as pushing pulling heavy objects</a:t>
            </a:r>
          </a:p>
          <a:p>
            <a:r>
              <a:rPr lang="en-US" dirty="0" smtClean="0"/>
              <a:t>Hold up the wall.</a:t>
            </a:r>
          </a:p>
          <a:p>
            <a:r>
              <a:rPr lang="en-US" dirty="0" smtClean="0"/>
              <a:t>Carry weights while walking</a:t>
            </a:r>
          </a:p>
          <a:p>
            <a:r>
              <a:rPr lang="en-US" dirty="0" smtClean="0"/>
              <a:t>Sitting on the washing machine</a:t>
            </a:r>
          </a:p>
          <a:p>
            <a:r>
              <a:rPr lang="en-US" dirty="0" smtClean="0"/>
              <a:t>Climbing and swinging in safe environments.</a:t>
            </a:r>
          </a:p>
          <a:p>
            <a:r>
              <a:rPr lang="en-US" dirty="0" smtClean="0"/>
              <a:t>Sucking through a straw</a:t>
            </a:r>
          </a:p>
          <a:p>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Components of sensory Play </a:t>
            </a:r>
            <a:endParaRPr lang="en-US" dirty="0"/>
          </a:p>
        </p:txBody>
      </p:sp>
      <p:sp>
        <p:nvSpPr>
          <p:cNvPr id="3" name="Content Placeholder 2"/>
          <p:cNvSpPr>
            <a:spLocks noGrp="1"/>
          </p:cNvSpPr>
          <p:nvPr>
            <p:ph idx="1"/>
          </p:nvPr>
        </p:nvSpPr>
        <p:spPr/>
        <p:txBody>
          <a:bodyPr/>
          <a:lstStyle/>
          <a:p>
            <a:r>
              <a:rPr lang="en-US" dirty="0" smtClean="0"/>
              <a:t>Sensory Diet</a:t>
            </a:r>
          </a:p>
          <a:p>
            <a:r>
              <a:rPr lang="en-US" dirty="0" smtClean="0"/>
              <a:t>Heavy Work</a:t>
            </a:r>
          </a:p>
          <a:p>
            <a:r>
              <a:rPr lang="en-US" dirty="0" smtClean="0"/>
              <a:t>Deep Pressure</a:t>
            </a:r>
          </a:p>
          <a:p>
            <a:r>
              <a:rPr lang="en-US" dirty="0" smtClean="0"/>
              <a:t>Respiration</a:t>
            </a:r>
          </a:p>
          <a:p>
            <a:r>
              <a:rPr lang="en-US" dirty="0" smtClean="0"/>
              <a:t>Rhythm</a:t>
            </a:r>
          </a:p>
          <a:p>
            <a:r>
              <a:rPr lang="en-US" dirty="0" smtClean="0"/>
              <a:t>Relationship</a:t>
            </a:r>
          </a:p>
          <a:p>
            <a:endParaRPr lang="en-US" dirty="0"/>
          </a:p>
        </p:txBody>
      </p:sp>
    </p:spTree>
    <p:extLst>
      <p:ext uri="{BB962C8B-B14F-4D97-AF65-F5344CB8AC3E}">
        <p14:creationId xmlns:p14="http://schemas.microsoft.com/office/powerpoint/2010/main" val="15043630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Sensory diet	</a:t>
            </a:r>
            <a:endParaRPr lang="en-US" dirty="0"/>
          </a:p>
        </p:txBody>
      </p:sp>
      <p:sp>
        <p:nvSpPr>
          <p:cNvPr id="3" name="Content Placeholder 2"/>
          <p:cNvSpPr>
            <a:spLocks noGrp="1"/>
          </p:cNvSpPr>
          <p:nvPr>
            <p:ph idx="1"/>
          </p:nvPr>
        </p:nvSpPr>
        <p:spPr/>
        <p:txBody>
          <a:bodyPr>
            <a:normAutofit lnSpcReduction="10000"/>
          </a:bodyPr>
          <a:lstStyle/>
          <a:p>
            <a:r>
              <a:rPr lang="en-US" dirty="0" smtClean="0"/>
              <a:t>A sensory diet is a plan of specific activities that support an individual’s ability to remain in a functional state of alertness and arousal.  </a:t>
            </a:r>
          </a:p>
          <a:p>
            <a:pPr>
              <a:buNone/>
            </a:pPr>
            <a:r>
              <a:rPr lang="en-US" sz="1200" dirty="0" smtClean="0"/>
              <a:t>								</a:t>
            </a:r>
            <a:r>
              <a:rPr lang="en-US" sz="1400" dirty="0" smtClean="0"/>
              <a:t>(Wilbarger)</a:t>
            </a:r>
          </a:p>
          <a:p>
            <a:r>
              <a:rPr lang="en-US" dirty="0" smtClean="0"/>
              <a:t>To create this diet we can </a:t>
            </a:r>
          </a:p>
          <a:p>
            <a:pPr lvl="1"/>
            <a:r>
              <a:rPr lang="en-US" dirty="0" smtClean="0"/>
              <a:t>Observe sensory motor preferences</a:t>
            </a:r>
          </a:p>
          <a:p>
            <a:pPr lvl="1"/>
            <a:r>
              <a:rPr lang="en-US" dirty="0" smtClean="0"/>
              <a:t>Increase repertoire</a:t>
            </a:r>
          </a:p>
          <a:p>
            <a:pPr lvl="1"/>
            <a:r>
              <a:rPr lang="en-US" dirty="0" smtClean="0"/>
              <a:t>Detect rhythms of the day</a:t>
            </a:r>
          </a:p>
          <a:p>
            <a:pPr lvl="1"/>
            <a:r>
              <a:rPr lang="en-US" dirty="0" smtClean="0"/>
              <a:t>Insert sensory input preceding the event</a:t>
            </a:r>
          </a:p>
          <a:p>
            <a:pPr lvl="1">
              <a:buNone/>
            </a:pPr>
            <a:r>
              <a:rPr lang="en-US" sz="1500" dirty="0" smtClean="0"/>
              <a:t>(Adapted from Patricia and Julia Wilbarger – Sensory defensiveness: a Comprehensive treatment approach)</a:t>
            </a:r>
            <a:endParaRPr lang="en-US" sz="1500"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Activity (AND YOUR Velcro)	</a:t>
            </a:r>
            <a:endParaRPr lang="en-US" dirty="0"/>
          </a:p>
        </p:txBody>
      </p:sp>
      <p:sp>
        <p:nvSpPr>
          <p:cNvPr id="8" name="Content Placeholder 7"/>
          <p:cNvSpPr>
            <a:spLocks noGrp="1"/>
          </p:cNvSpPr>
          <p:nvPr>
            <p:ph idx="1"/>
          </p:nvPr>
        </p:nvSpPr>
        <p:spPr/>
        <p:txBody>
          <a:bodyPr>
            <a:normAutofit fontScale="92500" lnSpcReduction="20000"/>
          </a:bodyPr>
          <a:lstStyle/>
          <a:p>
            <a:r>
              <a:rPr lang="en-US" dirty="0" smtClean="0"/>
              <a:t>Create your own sensory profile</a:t>
            </a:r>
          </a:p>
          <a:p>
            <a:r>
              <a:rPr lang="en-US" dirty="0" smtClean="0"/>
              <a:t>Make three columns with the following things:</a:t>
            </a:r>
          </a:p>
          <a:p>
            <a:pPr lvl="1"/>
            <a:r>
              <a:rPr lang="en-US" dirty="0" smtClean="0"/>
              <a:t>What do you do to alert yourself?</a:t>
            </a:r>
          </a:p>
          <a:p>
            <a:pPr lvl="1"/>
            <a:r>
              <a:rPr lang="en-US" dirty="0" smtClean="0"/>
              <a:t>What do you do to soothe your nervous system when you are stressed out?</a:t>
            </a:r>
          </a:p>
          <a:p>
            <a:pPr lvl="1"/>
            <a:r>
              <a:rPr lang="en-US" dirty="0" smtClean="0"/>
              <a:t>What are the things that really disrupt you or agitate you?</a:t>
            </a:r>
          </a:p>
          <a:p>
            <a:pPr lvl="1"/>
            <a:endParaRPr lang="en-US" dirty="0" smtClean="0"/>
          </a:p>
          <a:p>
            <a:pPr lvl="1">
              <a:buNone/>
            </a:pPr>
            <a:r>
              <a:rPr lang="en-US" dirty="0" smtClean="0"/>
              <a:t>You can make a sensory profile for your clients by observing their behaviors well using the four A’s we discussed earlier.</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Heavy Work	</a:t>
            </a:r>
            <a:endParaRPr lang="en-US" dirty="0"/>
          </a:p>
        </p:txBody>
      </p:sp>
      <p:sp>
        <p:nvSpPr>
          <p:cNvPr id="3" name="Content Placeholder 2"/>
          <p:cNvSpPr>
            <a:spLocks noGrp="1"/>
          </p:cNvSpPr>
          <p:nvPr>
            <p:ph idx="1"/>
          </p:nvPr>
        </p:nvSpPr>
        <p:spPr/>
        <p:txBody>
          <a:bodyPr/>
          <a:lstStyle/>
          <a:p>
            <a:r>
              <a:rPr lang="en-US" dirty="0" smtClean="0"/>
              <a:t>Heavy work involves giving input to the muscles and joints in the body.  </a:t>
            </a:r>
          </a:p>
          <a:p>
            <a:r>
              <a:rPr lang="en-US" dirty="0" smtClean="0"/>
              <a:t>Types of heavy work include pulling, pushing, crawling, carrying, jumping, hanging, wrestling, crashing</a:t>
            </a:r>
          </a:p>
          <a:p>
            <a:r>
              <a:rPr lang="en-US" dirty="0" smtClean="0"/>
              <a:t>Some key components that help heavy work include alignment of the body, resistance, using uneven surfaces, inclines.</a:t>
            </a:r>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pressure</a:t>
            </a:r>
            <a:endParaRPr lang="en-US" dirty="0"/>
          </a:p>
        </p:txBody>
      </p:sp>
      <p:sp>
        <p:nvSpPr>
          <p:cNvPr id="3" name="Content Placeholder 2"/>
          <p:cNvSpPr>
            <a:spLocks noGrp="1"/>
          </p:cNvSpPr>
          <p:nvPr>
            <p:ph idx="1"/>
          </p:nvPr>
        </p:nvSpPr>
        <p:spPr/>
        <p:txBody>
          <a:bodyPr>
            <a:normAutofit lnSpcReduction="10000"/>
          </a:bodyPr>
          <a:lstStyle/>
          <a:p>
            <a:pPr marL="0" indent="0">
              <a:buNone/>
            </a:pPr>
            <a:endParaRPr lang="en-US" dirty="0" smtClean="0"/>
          </a:p>
          <a:p>
            <a:r>
              <a:rPr lang="en-US" dirty="0" smtClean="0"/>
              <a:t>Deep pressure massages can help with these kids</a:t>
            </a:r>
          </a:p>
          <a:p>
            <a:r>
              <a:rPr lang="en-US" dirty="0" smtClean="0"/>
              <a:t>Teach finger massages and joint compression hugs</a:t>
            </a:r>
          </a:p>
          <a:p>
            <a:r>
              <a:rPr lang="en-US" dirty="0" smtClean="0"/>
              <a:t>Relaxation and Yoga Poses for resistance</a:t>
            </a:r>
          </a:p>
          <a:p>
            <a:r>
              <a:rPr lang="en-US" dirty="0" smtClean="0"/>
              <a:t>Weighted blankets, bear hugs, burrito blankets, weighted vests, weighted lap or shoulder snakes</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Respiration can be used as a tool to regulate our heart rate and support attention and focus.</a:t>
            </a:r>
          </a:p>
          <a:p>
            <a:r>
              <a:rPr lang="en-US" dirty="0" smtClean="0"/>
              <a:t>We need to teach children to use deep muscle respiration from the diaphragm.  To do this we need to encourage not only deep breathing but improved postural control during breathing.  This can be done with a pinwheel, bubbles, or song that encourages holding a note.  </a:t>
            </a:r>
          </a:p>
          <a:p>
            <a:r>
              <a:rPr lang="en-US" dirty="0" smtClean="0"/>
              <a:t>If we help children lengthen the exhale it will automatically deepen the exhale.</a:t>
            </a:r>
          </a:p>
          <a:p>
            <a:r>
              <a:rPr lang="en-US" dirty="0" smtClean="0"/>
              <a:t>Poor postural control can lead to poor respiration and therefore poor oxygen intake as well.</a:t>
            </a:r>
            <a:endParaRPr 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increase respiration</a:t>
            </a:r>
            <a:endParaRPr lang="en-US" dirty="0"/>
          </a:p>
        </p:txBody>
      </p:sp>
      <p:sp>
        <p:nvSpPr>
          <p:cNvPr id="3" name="Content Placeholder 2"/>
          <p:cNvSpPr>
            <a:spLocks noGrp="1"/>
          </p:cNvSpPr>
          <p:nvPr>
            <p:ph idx="1"/>
          </p:nvPr>
        </p:nvSpPr>
        <p:spPr/>
        <p:txBody>
          <a:bodyPr/>
          <a:lstStyle/>
          <a:p>
            <a:r>
              <a:rPr lang="en-US" dirty="0" smtClean="0"/>
              <a:t>Positioning</a:t>
            </a:r>
          </a:p>
          <a:p>
            <a:r>
              <a:rPr lang="en-US" dirty="0" smtClean="0"/>
              <a:t>Extending the exhale</a:t>
            </a:r>
          </a:p>
          <a:p>
            <a:r>
              <a:rPr lang="en-US" dirty="0" smtClean="0"/>
              <a:t>Activation of the diaphragm</a:t>
            </a:r>
          </a:p>
          <a:p>
            <a:r>
              <a:rPr lang="en-US" dirty="0" smtClean="0"/>
              <a:t>Respiration toys</a:t>
            </a:r>
          </a:p>
          <a:p>
            <a:r>
              <a:rPr lang="en-US" dirty="0" smtClean="0"/>
              <a:t>Hand placement</a:t>
            </a:r>
          </a:p>
          <a:p>
            <a:r>
              <a:rPr lang="en-US" dirty="0" smtClean="0"/>
              <a:t>Respiration songs</a:t>
            </a: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related Concepts</a:t>
            </a:r>
            <a:endParaRPr lang="en-US" dirty="0"/>
          </a:p>
        </p:txBody>
      </p:sp>
      <p:sp>
        <p:nvSpPr>
          <p:cNvPr id="5" name="Content Placeholder 4"/>
          <p:cNvSpPr>
            <a:spLocks noGrp="1"/>
          </p:cNvSpPr>
          <p:nvPr>
            <p:ph sz="quarter" idx="2"/>
          </p:nvPr>
        </p:nvSpPr>
        <p:spPr>
          <a:xfrm>
            <a:off x="281444" y="228601"/>
            <a:ext cx="8329156" cy="5029200"/>
          </a:xfrm>
        </p:spPr>
        <p:txBody>
          <a:bodyPr>
            <a:normAutofit lnSpcReduction="10000"/>
          </a:bodyPr>
          <a:lstStyle/>
          <a:p>
            <a:r>
              <a:rPr lang="en-US" sz="3000" dirty="0" smtClean="0"/>
              <a:t>Sensory Discrimination – how an individual receives and interprets sensation in a refined and precise way.</a:t>
            </a:r>
          </a:p>
          <a:p>
            <a:r>
              <a:rPr lang="en-US" sz="3000" dirty="0" smtClean="0"/>
              <a:t>Praxis – the </a:t>
            </a:r>
            <a:r>
              <a:rPr lang="en-US" sz="3000" dirty="0"/>
              <a:t>ability to use sensory input to formulate goals, planning, and sequencing of actions.  </a:t>
            </a:r>
            <a:r>
              <a:rPr lang="en-US" sz="3000" dirty="0" smtClean="0"/>
              <a:t>Many </a:t>
            </a:r>
            <a:r>
              <a:rPr lang="en-US" sz="3000" dirty="0"/>
              <a:t>children with sensory processing issues have a really hard time with praxis and therefore their behavior appears </a:t>
            </a:r>
            <a:r>
              <a:rPr lang="en-US" sz="3000" dirty="0" smtClean="0"/>
              <a:t>disorganized.</a:t>
            </a:r>
          </a:p>
          <a:p>
            <a:r>
              <a:rPr lang="en-US" sz="3000" dirty="0" smtClean="0"/>
              <a:t>Motor planning – the </a:t>
            </a:r>
            <a:r>
              <a:rPr lang="en-US" sz="3000" dirty="0"/>
              <a:t>bridge between being able to think of it and being able to come up with an idea of how to do it.</a:t>
            </a:r>
          </a:p>
          <a:p>
            <a:pPr>
              <a:buFont typeface="Wingdings" pitchFamily="2" charset="2"/>
              <a:buChar char="§"/>
            </a:pPr>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Rhythm</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We are generally rhythmical beings.  There are annual rhythms, monthly and weekly rhythms, daily rhythms, and continuous rhythms in the body.  </a:t>
            </a:r>
          </a:p>
          <a:p>
            <a:r>
              <a:rPr lang="en-US" dirty="0" smtClean="0"/>
              <a:t>“Poor sensory regulation is a state of poor rhythmicity within the body.”  </a:t>
            </a:r>
            <a:r>
              <a:rPr lang="en-US" sz="1600" dirty="0" smtClean="0"/>
              <a:t>(Gen Jerobs)</a:t>
            </a:r>
          </a:p>
          <a:p>
            <a:endParaRPr lang="en-US" sz="1400" dirty="0" smtClean="0"/>
          </a:p>
          <a:p>
            <a:r>
              <a:rPr lang="en-US" dirty="0" smtClean="0"/>
              <a:t>“When each part of the body is in a state of well-being it will be creating it’s own natural rhythm that is harmonious with the rest of the body.  When you have a dysfunction in any part, there will be a different rhythm produced – one that is not in harmony with the rest of the body.”  </a:t>
            </a:r>
            <a:r>
              <a:rPr lang="en-US" sz="1600" dirty="0" smtClean="0"/>
              <a:t>(Don Campbell: Rhythms of Learning)</a:t>
            </a:r>
          </a:p>
          <a:p>
            <a:r>
              <a:rPr lang="en-US" dirty="0" smtClean="0"/>
              <a:t>By adding external rhythms we can impact the internal rhythms of the out-of-sync child</a:t>
            </a:r>
            <a:r>
              <a:rPr lang="en-US" sz="1800" dirty="0" smtClean="0"/>
              <a:t>.  (Carol Kranowitz)</a:t>
            </a:r>
            <a:endParaRPr lang="en-US" sz="1800"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 disorders and rhythm</a:t>
            </a:r>
            <a:endParaRPr lang="en-US" dirty="0"/>
          </a:p>
        </p:txBody>
      </p:sp>
      <p:sp>
        <p:nvSpPr>
          <p:cNvPr id="3" name="Content Placeholder 2"/>
          <p:cNvSpPr>
            <a:spLocks noGrp="1"/>
          </p:cNvSpPr>
          <p:nvPr>
            <p:ph idx="1"/>
          </p:nvPr>
        </p:nvSpPr>
        <p:spPr/>
        <p:txBody>
          <a:bodyPr>
            <a:normAutofit lnSpcReduction="10000"/>
          </a:bodyPr>
          <a:lstStyle/>
          <a:p>
            <a:r>
              <a:rPr lang="en-US" dirty="0" smtClean="0"/>
              <a:t>Examples of these include:</a:t>
            </a:r>
          </a:p>
          <a:p>
            <a:pPr lvl="1"/>
            <a:r>
              <a:rPr lang="en-US" dirty="0" smtClean="0"/>
              <a:t>Disruptions in sleep/wake cycle</a:t>
            </a:r>
          </a:p>
          <a:p>
            <a:pPr lvl="1"/>
            <a:r>
              <a:rPr lang="en-US" dirty="0" smtClean="0"/>
              <a:t>Rapid irregular heart rate</a:t>
            </a:r>
          </a:p>
          <a:p>
            <a:pPr lvl="1"/>
            <a:r>
              <a:rPr lang="en-US" dirty="0" smtClean="0"/>
              <a:t>Respiration in the Fight, Flight, Fright</a:t>
            </a:r>
          </a:p>
          <a:p>
            <a:pPr lvl="1"/>
            <a:r>
              <a:rPr lang="en-US" dirty="0" smtClean="0"/>
              <a:t>Suck/Swallow/Breath synchrony complications</a:t>
            </a:r>
          </a:p>
          <a:p>
            <a:pPr lvl="1"/>
            <a:r>
              <a:rPr lang="en-US" dirty="0" smtClean="0"/>
              <a:t>Appetite</a:t>
            </a:r>
          </a:p>
          <a:p>
            <a:pPr lvl="1"/>
            <a:r>
              <a:rPr lang="en-US" dirty="0" smtClean="0"/>
              <a:t>Movement and coordination</a:t>
            </a:r>
          </a:p>
          <a:p>
            <a:pPr lvl="1"/>
            <a:endParaRPr lang="en-US" dirty="0" smtClean="0"/>
          </a:p>
          <a:p>
            <a:pPr lvl="1">
              <a:buNone/>
            </a:pPr>
            <a:r>
              <a:rPr lang="en-US" sz="1500" dirty="0" smtClean="0"/>
              <a:t>(Genevieve Jerob, Colleen Hacker, Sheila Frick: Treatment perspectives for Sensory Processing Disorder)</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Rhythm Entrainment</a:t>
            </a:r>
            <a:endParaRPr lang="en-US" dirty="0"/>
          </a:p>
        </p:txBody>
      </p:sp>
      <p:sp>
        <p:nvSpPr>
          <p:cNvPr id="3" name="Content Placeholder 2"/>
          <p:cNvSpPr>
            <a:spLocks noGrp="1"/>
          </p:cNvSpPr>
          <p:nvPr>
            <p:ph idx="1"/>
          </p:nvPr>
        </p:nvSpPr>
        <p:spPr/>
        <p:txBody>
          <a:bodyPr/>
          <a:lstStyle/>
          <a:p>
            <a:r>
              <a:rPr lang="en-US" dirty="0" smtClean="0"/>
              <a:t>Using external rhythms to increase the internal rhythm is called entrainment.  Using your voice, musical instruments or selections, or even your own body to provide a regular rhythm will help.  </a:t>
            </a:r>
          </a:p>
          <a:p>
            <a:r>
              <a:rPr lang="en-US" dirty="0" smtClean="0"/>
              <a:t>50-70 beats per minute</a:t>
            </a:r>
          </a:p>
          <a:p>
            <a:r>
              <a:rPr lang="en-US" dirty="0" smtClean="0"/>
              <a:t>Stop and start to avoid habituation</a:t>
            </a:r>
          </a:p>
          <a:p>
            <a:r>
              <a:rPr lang="en-US" dirty="0" smtClean="0"/>
              <a:t>Matching </a:t>
            </a:r>
          </a:p>
          <a:p>
            <a:r>
              <a:rPr lang="en-US" dirty="0" smtClean="0"/>
              <a:t>Rhymes, song, and dance   </a:t>
            </a:r>
            <a:r>
              <a:rPr lang="en-US" sz="1400" dirty="0" smtClean="0"/>
              <a:t>(Don Campbell)</a:t>
            </a:r>
            <a:endParaRPr lang="en-US" sz="1400"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Follow the child’s lead</a:t>
            </a:r>
          </a:p>
          <a:p>
            <a:r>
              <a:rPr lang="en-US" dirty="0" smtClean="0"/>
              <a:t>Be interest driven</a:t>
            </a:r>
          </a:p>
          <a:p>
            <a:r>
              <a:rPr lang="en-US" dirty="0" smtClean="0"/>
              <a:t>Support problem solving with the child</a:t>
            </a:r>
          </a:p>
          <a:p>
            <a:r>
              <a:rPr lang="en-US" dirty="0" smtClean="0"/>
              <a:t>Playfully obstruct what they want</a:t>
            </a:r>
          </a:p>
          <a:p>
            <a:r>
              <a:rPr lang="en-US" dirty="0" smtClean="0"/>
              <a:t>Reflect and check in often</a:t>
            </a:r>
          </a:p>
          <a:p>
            <a:r>
              <a:rPr lang="en-US" dirty="0" smtClean="0"/>
              <a:t>Avoid judgmental language</a:t>
            </a:r>
          </a:p>
          <a:p>
            <a:r>
              <a:rPr lang="en-US" dirty="0" smtClean="0"/>
              <a:t>Close the circle or finish the task</a:t>
            </a:r>
          </a:p>
          <a:p>
            <a:r>
              <a:rPr lang="en-US" dirty="0" smtClean="0"/>
              <a:t>Be careful of asking questions</a:t>
            </a:r>
          </a:p>
          <a:p>
            <a:r>
              <a:rPr lang="en-US" dirty="0" smtClean="0"/>
              <a:t>Validate the child’s emotional state</a:t>
            </a:r>
          </a:p>
          <a:p>
            <a:r>
              <a:rPr lang="en-US" dirty="0" smtClean="0"/>
              <a:t>Set expectations when needed, don’t be afraid</a:t>
            </a:r>
          </a:p>
          <a:p>
            <a:r>
              <a:rPr lang="en-US" dirty="0" smtClean="0"/>
              <a:t>Remember the importance of waiting</a:t>
            </a:r>
          </a:p>
          <a:p>
            <a:r>
              <a:rPr lang="en-US" dirty="0" smtClean="0"/>
              <a:t>Foster Safety in the environment</a:t>
            </a:r>
          </a:p>
          <a:p>
            <a:endParaRPr lang="en-US" dirty="0" smtClean="0"/>
          </a:p>
          <a:p>
            <a:pPr>
              <a:buNone/>
            </a:pPr>
            <a:r>
              <a:rPr lang="en-US" dirty="0" smtClean="0"/>
              <a:t>(Colleen Hacker: The Art of Treatment)</a:t>
            </a:r>
            <a:endParaRPr lang="en-US"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638800"/>
            <a:ext cx="8458200" cy="520700"/>
          </a:xfrm>
        </p:spPr>
        <p:txBody>
          <a:bodyPr>
            <a:normAutofit/>
          </a:bodyPr>
          <a:lstStyle/>
          <a:p>
            <a:pPr algn="r"/>
            <a:r>
              <a:rPr lang="en-US" sz="2800" dirty="0" smtClean="0"/>
              <a:t>summary</a:t>
            </a:r>
            <a:endParaRPr lang="en-US" sz="2800" dirty="0"/>
          </a:p>
        </p:txBody>
      </p:sp>
      <p:sp>
        <p:nvSpPr>
          <p:cNvPr id="8" name="Text Placeholder 7"/>
          <p:cNvSpPr>
            <a:spLocks noGrp="1"/>
          </p:cNvSpPr>
          <p:nvPr>
            <p:ph type="body" idx="2"/>
          </p:nvPr>
        </p:nvSpPr>
        <p:spPr/>
        <p:txBody>
          <a:bodyPr/>
          <a:lstStyle/>
          <a:p>
            <a:endParaRPr lang="en-US" dirty="0"/>
          </a:p>
        </p:txBody>
      </p:sp>
      <p:sp>
        <p:nvSpPr>
          <p:cNvPr id="7" name="Content Placeholder 6"/>
          <p:cNvSpPr>
            <a:spLocks noGrp="1"/>
          </p:cNvSpPr>
          <p:nvPr>
            <p:ph sz="half" idx="1"/>
          </p:nvPr>
        </p:nvSpPr>
        <p:spPr/>
        <p:txBody>
          <a:bodyPr>
            <a:normAutofit lnSpcReduction="10000"/>
          </a:bodyPr>
          <a:lstStyle/>
          <a:p>
            <a:r>
              <a:rPr lang="en-US" sz="2000" dirty="0" smtClean="0"/>
              <a:t>There are seven types of sensory stimuli that affect those with sensory integration issues.</a:t>
            </a:r>
          </a:p>
          <a:p>
            <a:r>
              <a:rPr lang="en-US" sz="2000" dirty="0" smtClean="0"/>
              <a:t>For children who have maladaptive patterns of integration there are two primary types: oversensitive children or sensory avoiders and under sensitive children or sensory seekers.  </a:t>
            </a:r>
          </a:p>
          <a:p>
            <a:r>
              <a:rPr lang="en-US" sz="2000" dirty="0" smtClean="0"/>
              <a:t>By using the 4 A’s to observe the behavior of children we can identify those who are avoiders or seekers and then help to plan activities and environments that are helpful to those children and can help them.</a:t>
            </a:r>
          </a:p>
          <a:p>
            <a:r>
              <a:rPr lang="en-US" sz="2000" dirty="0" smtClean="0"/>
              <a:t>Children can increase their integration of sensory stimuli with the help of treatment and planning.</a:t>
            </a:r>
            <a:endParaRPr lang="en-US" sz="2000" dirty="0"/>
          </a:p>
        </p:txBody>
      </p:sp>
      <p:pic>
        <p:nvPicPr>
          <p:cNvPr id="1026" name="Picture 2" descr="C:\Users\Dtaggart\AppData\Local\Microsoft\Windows\Temporary Internet Files\Content.IE5\TVN69AXK\MP900409437[1].jpg"/>
          <p:cNvPicPr>
            <a:picLocks noChangeAspect="1" noChangeArrowheads="1"/>
          </p:cNvPicPr>
          <p:nvPr/>
        </p:nvPicPr>
        <p:blipFill>
          <a:blip r:embed="rId3" cstate="print"/>
          <a:srcRect/>
          <a:stretch>
            <a:fillRect/>
          </a:stretch>
        </p:blipFill>
        <p:spPr bwMode="auto">
          <a:xfrm>
            <a:off x="304800" y="457200"/>
            <a:ext cx="3200400" cy="5105400"/>
          </a:xfrm>
          <a:prstGeom prst="rect">
            <a:avLst/>
          </a:prstGeom>
          <a:noFill/>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References and Texts Used</a:t>
            </a:r>
            <a:endParaRPr lang="en-US" dirty="0"/>
          </a:p>
        </p:txBody>
      </p:sp>
      <p:sp>
        <p:nvSpPr>
          <p:cNvPr id="9" name="Content Placeholder 8"/>
          <p:cNvSpPr>
            <a:spLocks noGrp="1"/>
          </p:cNvSpPr>
          <p:nvPr>
            <p:ph idx="1"/>
          </p:nvPr>
        </p:nvSpPr>
        <p:spPr/>
        <p:txBody>
          <a:bodyPr>
            <a:normAutofit fontScale="70000" lnSpcReduction="20000"/>
          </a:bodyPr>
          <a:lstStyle/>
          <a:p>
            <a:r>
              <a:rPr lang="en-US" dirty="0" smtClean="0"/>
              <a:t>Sensory Integration and Self-Regulation in Infants and Toddlers: Helping Very Young Children Interact with their Environment – G. Gordon Williamson and Marie E. Anzalone (2001)</a:t>
            </a:r>
          </a:p>
          <a:p>
            <a:r>
              <a:rPr lang="en-US" dirty="0" smtClean="0"/>
              <a:t>The Out of Sync Child: Recognizing and Coping with Sensory Processing Disorder – Carol Stock Kranowitz, M.A. (1998)</a:t>
            </a:r>
          </a:p>
          <a:p>
            <a:r>
              <a:rPr lang="en-US" dirty="0" smtClean="0"/>
              <a:t>Preschool Classroom Management: 150 Teacher Tested Techniques – Warner and Lynch (2004)</a:t>
            </a:r>
          </a:p>
          <a:p>
            <a:r>
              <a:rPr lang="en-US" dirty="0" smtClean="0"/>
              <a:t>Gina Deverey, Early Interventionist at 4C’s in Louisville, KY</a:t>
            </a:r>
          </a:p>
          <a:p>
            <a:r>
              <a:rPr lang="en-US" dirty="0" smtClean="0"/>
              <a:t>The Traffic Jam in my Brain – Online Training from SensoryTools.net by Gen Jerebs (2010)</a:t>
            </a:r>
          </a:p>
          <a:p>
            <a:r>
              <a:rPr lang="en-US" dirty="0" smtClean="0"/>
              <a:t>Sensory Defensiveness: A Comprehensive Treatment Approach – Patricia Wilbarger and Julia Wilbarger </a:t>
            </a:r>
          </a:p>
          <a:p>
            <a:r>
              <a:rPr lang="en-US" dirty="0" smtClean="0"/>
              <a:t>The Leaders Guide: How does your Engine Run – Mary Sue Williams and Sherry Shellenberger</a:t>
            </a:r>
          </a:p>
          <a:p>
            <a:endParaRPr lang="en-US"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titles that are good:</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Out of Sync Child has fun: Activities for Kids with Sensory Processing Disorder – Carol Kranowitz</a:t>
            </a:r>
          </a:p>
          <a:p>
            <a:r>
              <a:rPr lang="en-US" dirty="0" smtClean="0"/>
              <a:t>Building Bridges through sensory integration – Ellen Yack, Paula Aquilla, and Shirley Sutton</a:t>
            </a:r>
          </a:p>
          <a:p>
            <a:r>
              <a:rPr lang="en-US" dirty="0" smtClean="0"/>
              <a:t>The Child with Special Needs – Stanley Greenspan and Serena Wieder</a:t>
            </a:r>
          </a:p>
          <a:p>
            <a:r>
              <a:rPr lang="en-US" dirty="0" smtClean="0"/>
              <a:t>The Explosive Child – Ross Greene</a:t>
            </a:r>
          </a:p>
          <a:p>
            <a:r>
              <a:rPr lang="en-US" dirty="0" smtClean="0"/>
              <a:t>Engaging Autism – Stanley Greenspan and Serena Wieder</a:t>
            </a:r>
          </a:p>
          <a:p>
            <a:r>
              <a:rPr lang="en-US" dirty="0" smtClean="0"/>
              <a:t>Sensational Kids: Hope and Help for Children with Sensory Processing Disorder – Lucy Jane Miller</a:t>
            </a:r>
          </a:p>
          <a:p>
            <a:r>
              <a:rPr lang="en-US" dirty="0" smtClean="0"/>
              <a:t>Raising a Sensory Smart Child – Lindsey Biel and Nancy Peske</a:t>
            </a:r>
          </a:p>
          <a:p>
            <a:r>
              <a:rPr lang="en-US" dirty="0" smtClean="0"/>
              <a:t>Too Loud, Too Bright, Too Fast, Too Tight: What to do if you are sensory defensive in an overstimulating world – Sharon Heller</a:t>
            </a:r>
          </a:p>
          <a:p>
            <a:endParaRPr lang="en-US" dirty="0" smtClean="0"/>
          </a:p>
          <a:p>
            <a:endParaRPr lang="en-US"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contact information</a:t>
            </a:r>
            <a:endParaRPr lang="en-US" dirty="0"/>
          </a:p>
        </p:txBody>
      </p:sp>
      <p:sp>
        <p:nvSpPr>
          <p:cNvPr id="3" name="Content Placeholder 2"/>
          <p:cNvSpPr>
            <a:spLocks noGrp="1"/>
          </p:cNvSpPr>
          <p:nvPr>
            <p:ph idx="1"/>
          </p:nvPr>
        </p:nvSpPr>
        <p:spPr/>
        <p:txBody>
          <a:bodyPr/>
          <a:lstStyle/>
          <a:p>
            <a:r>
              <a:rPr lang="en-US" dirty="0" smtClean="0"/>
              <a:t>Questions?</a:t>
            </a:r>
          </a:p>
          <a:p>
            <a:endParaRPr lang="en-US" dirty="0" smtClean="0"/>
          </a:p>
          <a:p>
            <a:r>
              <a:rPr lang="en-US" dirty="0" smtClean="0"/>
              <a:t>Contact me:</a:t>
            </a:r>
          </a:p>
          <a:p>
            <a:pPr>
              <a:buNone/>
            </a:pPr>
            <a:r>
              <a:rPr lang="en-US" dirty="0" smtClean="0"/>
              <a:t>	</a:t>
            </a:r>
            <a:r>
              <a:rPr lang="en-US" b="1" dirty="0" smtClean="0"/>
              <a:t>Darcie Taggart, ATR-BC, LPAT, LPCC</a:t>
            </a:r>
          </a:p>
          <a:p>
            <a:pPr>
              <a:buNone/>
            </a:pPr>
            <a:r>
              <a:rPr lang="en-US" b="1" dirty="0" smtClean="0"/>
              <a:t>	Centerstone Kentucky</a:t>
            </a:r>
          </a:p>
          <a:p>
            <a:pPr>
              <a:buNone/>
            </a:pPr>
            <a:r>
              <a:rPr lang="en-US" b="1" dirty="0" smtClean="0"/>
              <a:t>	502-589-8731 or cell 502-419-9682</a:t>
            </a:r>
          </a:p>
          <a:p>
            <a:pPr>
              <a:buNone/>
            </a:pPr>
            <a:r>
              <a:rPr lang="en-US" b="1" dirty="0" smtClean="0"/>
              <a:t>	Darcie.Taggart@centerstone.org</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p:txBody>
          <a:bodyPr>
            <a:normAutofit fontScale="92500" lnSpcReduction="20000"/>
          </a:bodyPr>
          <a:lstStyle/>
          <a:p>
            <a:pPr>
              <a:buNone/>
            </a:pPr>
            <a:r>
              <a:rPr lang="en-US" dirty="0" smtClean="0"/>
              <a:t>	Each person is different in the way that they use sensory information to make meaning of their environment.  What is over stimulating for one person may be exciting and life giving for another.  This is an important distinction to remember when working with young children.  We all interpret the information given to us in unique ways.</a:t>
            </a:r>
          </a:p>
          <a:p>
            <a:endParaRPr lang="en-US" dirty="0"/>
          </a:p>
        </p:txBody>
      </p:sp>
      <p:pic>
        <p:nvPicPr>
          <p:cNvPr id="2050" name="Picture 2" descr="C:\Users\Dtaggart\AppData\Local\Microsoft\Windows\Temporary Internet Files\Content.IE5\WZYQ8L6K\MPj04423980000[1].jpg"/>
          <p:cNvPicPr>
            <a:picLocks noGrp="1" noChangeAspect="1" noChangeArrowheads="1"/>
          </p:cNvPicPr>
          <p:nvPr>
            <p:ph sz="half" idx="1"/>
          </p:nvPr>
        </p:nvPicPr>
        <p:blipFill>
          <a:blip r:embed="rId3" cstate="print"/>
          <a:srcRect/>
          <a:stretch>
            <a:fillRect/>
          </a:stretch>
        </p:blipFill>
        <p:spPr bwMode="auto">
          <a:xfrm>
            <a:off x="304800" y="2565400"/>
            <a:ext cx="4191000" cy="2794000"/>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Brain and the Senses	</a:t>
            </a:r>
            <a:endParaRPr lang="en-US" dirty="0"/>
          </a:p>
        </p:txBody>
      </p:sp>
      <p:sp>
        <p:nvSpPr>
          <p:cNvPr id="3" name="Content Placeholder 2"/>
          <p:cNvSpPr>
            <a:spLocks noGrp="1"/>
          </p:cNvSpPr>
          <p:nvPr>
            <p:ph sz="half" idx="1"/>
          </p:nvPr>
        </p:nvSpPr>
        <p:spPr>
          <a:xfrm>
            <a:off x="304800" y="1359943"/>
            <a:ext cx="4648200" cy="4964657"/>
          </a:xfrm>
        </p:spPr>
        <p:txBody>
          <a:bodyPr>
            <a:normAutofit fontScale="85000" lnSpcReduction="10000"/>
          </a:bodyPr>
          <a:lstStyle/>
          <a:p>
            <a:pPr>
              <a:buNone/>
            </a:pPr>
            <a:r>
              <a:rPr lang="en-US" dirty="0" smtClean="0"/>
              <a:t>	There is a connection between the brain and the senses.  This can either help a person use sensory information effectively or ineffectively.  If it’s ineffective then the brain has trouble processing the information correctly and it becomes jammed up.  This can cause all sorts of issues for the person in question and often causes misdiagnosis of behavior problems and social, emotional, and learning disorders.  </a:t>
            </a:r>
            <a:endParaRPr lang="en-US" dirty="0"/>
          </a:p>
        </p:txBody>
      </p:sp>
      <p:pic>
        <p:nvPicPr>
          <p:cNvPr id="3074" name="Picture 2" descr="C:\Users\Dtaggart\AppData\Local\Microsoft\Windows\Temporary Internet Files\Content.IE5\OWWP4ZTI\MPj04387470000[1].jpg"/>
          <p:cNvPicPr>
            <a:picLocks noGrp="1" noChangeAspect="1" noChangeArrowheads="1"/>
          </p:cNvPicPr>
          <p:nvPr>
            <p:ph sz="half" idx="2"/>
          </p:nvPr>
        </p:nvPicPr>
        <p:blipFill>
          <a:blip r:embed="rId2" cstate="print"/>
          <a:srcRect/>
          <a:stretch>
            <a:fillRect/>
          </a:stretch>
        </p:blipFill>
        <p:spPr bwMode="auto">
          <a:xfrm>
            <a:off x="5257800" y="1359943"/>
            <a:ext cx="3429000" cy="2571750"/>
          </a:xfrm>
          <a:prstGeom prst="rect">
            <a:avLst/>
          </a:prstGeom>
          <a:noFill/>
        </p:spPr>
      </p:pic>
      <p:sp>
        <p:nvSpPr>
          <p:cNvPr id="4" name="TextBox 3"/>
          <p:cNvSpPr txBox="1"/>
          <p:nvPr/>
        </p:nvSpPr>
        <p:spPr>
          <a:xfrm>
            <a:off x="5257800" y="4495800"/>
            <a:ext cx="3429000" cy="1754326"/>
          </a:xfrm>
          <a:prstGeom prst="rect">
            <a:avLst/>
          </a:prstGeom>
          <a:noFill/>
          <a:ln>
            <a:solidFill>
              <a:srgbClr val="002060"/>
            </a:solidFill>
          </a:ln>
        </p:spPr>
        <p:txBody>
          <a:bodyPr wrap="square" rtlCol="0">
            <a:spAutoFit/>
          </a:bodyPr>
          <a:lstStyle/>
          <a:p>
            <a:pPr>
              <a:buNone/>
            </a:pPr>
            <a:r>
              <a:rPr lang="en-US" dirty="0"/>
              <a:t>“Integration of the sensory systems is the prerequisite for all higher level skills.”</a:t>
            </a:r>
          </a:p>
          <a:p>
            <a:pPr>
              <a:buNone/>
            </a:pPr>
            <a:r>
              <a:rPr lang="en-US" dirty="0"/>
              <a:t>				</a:t>
            </a:r>
            <a:r>
              <a:rPr lang="en-US" dirty="0" smtClean="0"/>
              <a:t>	-</a:t>
            </a:r>
            <a:r>
              <a:rPr lang="en-US" dirty="0"/>
              <a:t>Dr. Jean Ayers</a:t>
            </a:r>
          </a:p>
          <a:p>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Misdiagnosis</a:t>
            </a:r>
            <a:endParaRPr lang="en-US" dirty="0"/>
          </a:p>
        </p:txBody>
      </p:sp>
      <p:sp>
        <p:nvSpPr>
          <p:cNvPr id="3" name="Content Placeholder 2"/>
          <p:cNvSpPr>
            <a:spLocks noGrp="1"/>
          </p:cNvSpPr>
          <p:nvPr>
            <p:ph sz="half" idx="1"/>
          </p:nvPr>
        </p:nvSpPr>
        <p:spPr/>
        <p:txBody>
          <a:bodyPr>
            <a:normAutofit fontScale="92500"/>
          </a:bodyPr>
          <a:lstStyle/>
          <a:p>
            <a:pPr>
              <a:buNone/>
            </a:pPr>
            <a:r>
              <a:rPr lang="en-US" dirty="0" smtClean="0"/>
              <a:t>Children with sensory integration issues are often misdiagnosed with other things that may look similar.  </a:t>
            </a:r>
          </a:p>
          <a:p>
            <a:pPr>
              <a:buNone/>
            </a:pPr>
            <a:r>
              <a:rPr lang="en-US" dirty="0"/>
              <a:t>C</a:t>
            </a:r>
            <a:r>
              <a:rPr lang="en-US" dirty="0" smtClean="0"/>
              <a:t>hildren with Autism, other developmental delays and some mental health diagnoses may be more likely to have sensory processing difficulties.</a:t>
            </a:r>
            <a:endParaRPr lang="en-US" dirty="0"/>
          </a:p>
        </p:txBody>
      </p:sp>
      <p:sp>
        <p:nvSpPr>
          <p:cNvPr id="4" name="Content Placeholder 3"/>
          <p:cNvSpPr>
            <a:spLocks noGrp="1"/>
          </p:cNvSpPr>
          <p:nvPr>
            <p:ph sz="half" idx="2"/>
          </p:nvPr>
        </p:nvSpPr>
        <p:spPr/>
        <p:txBody>
          <a:bodyPr>
            <a:normAutofit fontScale="92500"/>
          </a:bodyPr>
          <a:lstStyle/>
          <a:p>
            <a:r>
              <a:rPr lang="en-US" dirty="0" smtClean="0"/>
              <a:t>ADHD</a:t>
            </a:r>
          </a:p>
          <a:p>
            <a:r>
              <a:rPr lang="en-US" dirty="0" smtClean="0"/>
              <a:t>Anxiety</a:t>
            </a:r>
          </a:p>
          <a:p>
            <a:r>
              <a:rPr lang="en-US" dirty="0" smtClean="0"/>
              <a:t>Developmental Delays</a:t>
            </a:r>
          </a:p>
          <a:p>
            <a:r>
              <a:rPr lang="en-US" dirty="0" smtClean="0"/>
              <a:t>Autism Spectrum</a:t>
            </a:r>
          </a:p>
          <a:p>
            <a:r>
              <a:rPr lang="en-US" dirty="0" smtClean="0"/>
              <a:t>Learning disabilities</a:t>
            </a:r>
          </a:p>
          <a:p>
            <a:r>
              <a:rPr lang="en-US" dirty="0" smtClean="0"/>
              <a:t>ODD</a:t>
            </a:r>
          </a:p>
          <a:p>
            <a:r>
              <a:rPr lang="en-US" dirty="0" smtClean="0"/>
              <a:t>Language disorders</a:t>
            </a:r>
          </a:p>
          <a:p>
            <a:r>
              <a:rPr lang="en-US" dirty="0" smtClean="0"/>
              <a:t>Nutritional Deficiencies </a:t>
            </a:r>
          </a:p>
          <a:p>
            <a:r>
              <a:rPr lang="en-US" dirty="0" smtClean="0"/>
              <a:t>Behavior disorders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Seven areas of Sensory input	</a:t>
            </a:r>
            <a:endParaRPr lang="en-US" dirty="0"/>
          </a:p>
        </p:txBody>
      </p:sp>
      <p:sp>
        <p:nvSpPr>
          <p:cNvPr id="6" name="Content Placeholder 5"/>
          <p:cNvSpPr>
            <a:spLocks noGrp="1"/>
          </p:cNvSpPr>
          <p:nvPr>
            <p:ph idx="1"/>
          </p:nvPr>
        </p:nvSpPr>
        <p:spPr/>
        <p:txBody>
          <a:bodyPr>
            <a:normAutofit/>
          </a:bodyPr>
          <a:lstStyle/>
          <a:p>
            <a:pPr>
              <a:buFont typeface="Wingdings" pitchFamily="2" charset="2"/>
              <a:buChar char="Ø"/>
            </a:pPr>
            <a:r>
              <a:rPr lang="en-US" dirty="0" smtClean="0"/>
              <a:t>Sight/Visual </a:t>
            </a:r>
          </a:p>
          <a:p>
            <a:pPr>
              <a:buFont typeface="Wingdings" pitchFamily="2" charset="2"/>
              <a:buChar char="Ø"/>
            </a:pPr>
            <a:r>
              <a:rPr lang="en-US" dirty="0" smtClean="0"/>
              <a:t>Taste/Gustatory</a:t>
            </a:r>
          </a:p>
          <a:p>
            <a:pPr>
              <a:buFont typeface="Wingdings" pitchFamily="2" charset="2"/>
              <a:buChar char="Ø"/>
            </a:pPr>
            <a:r>
              <a:rPr lang="en-US" dirty="0" smtClean="0"/>
              <a:t>Smell/Olfactory</a:t>
            </a:r>
          </a:p>
          <a:p>
            <a:pPr>
              <a:buFont typeface="Wingdings" pitchFamily="2" charset="2"/>
              <a:buChar char="Ø"/>
            </a:pPr>
            <a:r>
              <a:rPr lang="en-US" dirty="0" smtClean="0"/>
              <a:t>Sound/Auditory</a:t>
            </a:r>
          </a:p>
          <a:p>
            <a:pPr>
              <a:buFont typeface="Wingdings" pitchFamily="2" charset="2"/>
              <a:buChar char="Ø"/>
            </a:pPr>
            <a:r>
              <a:rPr lang="en-US" dirty="0" smtClean="0"/>
              <a:t>Touch/Tactile</a:t>
            </a:r>
          </a:p>
          <a:p>
            <a:pPr>
              <a:buFont typeface="Wingdings" pitchFamily="2" charset="2"/>
              <a:buChar char="Ø"/>
            </a:pPr>
            <a:r>
              <a:rPr lang="en-US" dirty="0" smtClean="0"/>
              <a:t>Movement/Balance (Vestibular System)</a:t>
            </a:r>
          </a:p>
          <a:p>
            <a:pPr>
              <a:buFont typeface="Wingdings" pitchFamily="2" charset="2"/>
              <a:buChar char="Ø"/>
            </a:pPr>
            <a:r>
              <a:rPr lang="en-US" dirty="0" smtClean="0"/>
              <a:t>Joint/Muscle (Proprioception)</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2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20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2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20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2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20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20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44" dur="20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Jane’s Story:</a:t>
            </a:r>
            <a:endParaRPr lang="en-US" dirty="0"/>
          </a:p>
        </p:txBody>
      </p:sp>
      <p:sp>
        <p:nvSpPr>
          <p:cNvPr id="3" name="Content Placeholder 2"/>
          <p:cNvSpPr>
            <a:spLocks noGrp="1"/>
          </p:cNvSpPr>
          <p:nvPr>
            <p:ph idx="1"/>
          </p:nvPr>
        </p:nvSpPr>
        <p:spPr>
          <a:xfrm>
            <a:off x="304800" y="1554163"/>
            <a:ext cx="8686800" cy="4008438"/>
          </a:xfrm>
        </p:spPr>
        <p:txBody>
          <a:bodyPr>
            <a:normAutofit fontScale="70000" lnSpcReduction="20000"/>
          </a:bodyPr>
          <a:lstStyle/>
          <a:p>
            <a:pPr>
              <a:buNone/>
            </a:pPr>
            <a:r>
              <a:rPr lang="en-US" dirty="0" smtClean="0"/>
              <a:t>Jane goes to the park on a nice autumn day with her mother.  The weather is starting to cool down from the summer heat but it is not yet cold outside.  Today there is a slight breeze.  The park has a lot of brightly colored equipment that Jane can play on including swings, climbing structures, and a big yellow slide.  The ice cream truck stops in the nearby parking lot and Jane chooses a cherry popsicle that she eats in the sunshine while she sits on a bench with her mother watching the other children play.  After finishing her popsicle Jane runs along to slide and climb then finishes her playtime with a ride on the swings.  Her mother pushes her from behind as high as she can go.  There are birds in the trees that surround the park and nearby is a big river that runs through the town.  As they are leaving the park some families have started making dinner on the outdoor grills and the scent wafts up to Jane as she gets into the car to head home.  </a:t>
            </a:r>
            <a:endParaRPr lang="en-US" dirty="0"/>
          </a:p>
        </p:txBody>
      </p:sp>
      <p:pic>
        <p:nvPicPr>
          <p:cNvPr id="4" name="Picture 4" descr="C:\Users\Dtaggart\AppData\Local\Microsoft\Windows\Temporary Internet Files\Content.IE5\1P43O0O6\MPj04230340000[1].jpg"/>
          <p:cNvPicPr>
            <a:picLocks noChangeAspect="1" noChangeArrowheads="1"/>
          </p:cNvPicPr>
          <p:nvPr/>
        </p:nvPicPr>
        <p:blipFill>
          <a:blip r:embed="rId2" cstate="print"/>
          <a:srcRect/>
          <a:stretch>
            <a:fillRect/>
          </a:stretch>
        </p:blipFill>
        <p:spPr bwMode="auto">
          <a:xfrm>
            <a:off x="588583" y="5541276"/>
            <a:ext cx="1295400" cy="1210456"/>
          </a:xfrm>
          <a:prstGeom prst="rect">
            <a:avLst/>
          </a:prstGeom>
          <a:noFill/>
        </p:spPr>
      </p:pic>
      <p:pic>
        <p:nvPicPr>
          <p:cNvPr id="5" name="Picture 2" descr="C:\Users\Dtaggart\AppData\Local\Microsoft\Windows\Temporary Internet Files\Content.IE5\1P43O0O6\MPj04225300000[1].jpg"/>
          <p:cNvPicPr>
            <a:picLocks noChangeAspect="1" noChangeArrowheads="1"/>
          </p:cNvPicPr>
          <p:nvPr/>
        </p:nvPicPr>
        <p:blipFill>
          <a:blip r:embed="rId3" cstate="print"/>
          <a:srcRect/>
          <a:stretch>
            <a:fillRect/>
          </a:stretch>
        </p:blipFill>
        <p:spPr bwMode="auto">
          <a:xfrm>
            <a:off x="2331764" y="5541276"/>
            <a:ext cx="1210456" cy="1210456"/>
          </a:xfrm>
          <a:prstGeom prst="rect">
            <a:avLst/>
          </a:prstGeom>
          <a:noFill/>
        </p:spPr>
      </p:pic>
      <p:sp>
        <p:nvSpPr>
          <p:cNvPr id="6" name="AutoShape 2" descr="Image result for smell"/>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3171" y="5561362"/>
            <a:ext cx="1207472" cy="1197195"/>
          </a:xfrm>
          <a:prstGeom prst="rect">
            <a:avLst/>
          </a:prstGeom>
        </p:spPr>
      </p:pic>
      <p:pic>
        <p:nvPicPr>
          <p:cNvPr id="8" name="Picture 3" descr="C:\Users\Dtaggart\AppData\Local\Microsoft\Windows\Temporary Internet Files\Content.IE5\WZYQ8L6K\MPj04276730000[1].jpg"/>
          <p:cNvPicPr>
            <a:picLocks noChangeAspect="1" noChangeArrowheads="1"/>
          </p:cNvPicPr>
          <p:nvPr/>
        </p:nvPicPr>
        <p:blipFill>
          <a:blip r:embed="rId5" cstate="print"/>
          <a:srcRect/>
          <a:stretch>
            <a:fillRect/>
          </a:stretch>
        </p:blipFill>
        <p:spPr bwMode="auto">
          <a:xfrm>
            <a:off x="5669796" y="5541276"/>
            <a:ext cx="1123713" cy="1197195"/>
          </a:xfrm>
          <a:prstGeom prst="rect">
            <a:avLst/>
          </a:prstGeom>
          <a:noFill/>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93296" y="5571837"/>
            <a:ext cx="1245311" cy="1211694"/>
          </a:xfrm>
          <a:prstGeom prst="rect">
            <a:avLst/>
          </a:prstGeom>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2190</TotalTime>
  <Words>3277</Words>
  <Application>Microsoft Office PowerPoint</Application>
  <PresentationFormat>On-screen Show (4:3)</PresentationFormat>
  <Paragraphs>368</Paragraphs>
  <Slides>47</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Calibri</vt:lpstr>
      <vt:lpstr>Franklin Gothic Book</vt:lpstr>
      <vt:lpstr>Franklin Gothic Medium</vt:lpstr>
      <vt:lpstr>Wingdings</vt:lpstr>
      <vt:lpstr>Wingdings 2</vt:lpstr>
      <vt:lpstr>Trek</vt:lpstr>
      <vt:lpstr>Sensory Processing and Sensory Based Play Therapy Techniques</vt:lpstr>
      <vt:lpstr>Objectives for Today’s Session </vt:lpstr>
      <vt:lpstr>Definitions </vt:lpstr>
      <vt:lpstr>Other related Concepts</vt:lpstr>
      <vt:lpstr>PowerPoint Presentation</vt:lpstr>
      <vt:lpstr>The Brain and the Senses </vt:lpstr>
      <vt:lpstr>Misdiagnosis</vt:lpstr>
      <vt:lpstr>Seven areas of Sensory input </vt:lpstr>
      <vt:lpstr>Jane’s Story:</vt:lpstr>
      <vt:lpstr>Movement/Balance – The Vestibular System</vt:lpstr>
      <vt:lpstr>Joint/Muscle – The Proprioceptive System</vt:lpstr>
      <vt:lpstr> </vt:lpstr>
      <vt:lpstr>Intensity </vt:lpstr>
      <vt:lpstr>Duration</vt:lpstr>
      <vt:lpstr>Location</vt:lpstr>
      <vt:lpstr>Types of Central Nervous Systems</vt:lpstr>
      <vt:lpstr>PowerPoint Presentation</vt:lpstr>
      <vt:lpstr>Ways to tell if a child is an avoider</vt:lpstr>
      <vt:lpstr>PowerPoint Presentation</vt:lpstr>
      <vt:lpstr>Ways to tell if a child is a seeker</vt:lpstr>
      <vt:lpstr>Can children be both?</vt:lpstr>
      <vt:lpstr>PowerPoint Presentation</vt:lpstr>
      <vt:lpstr>Understanding Sensory Behavior</vt:lpstr>
      <vt:lpstr>The Four A’s </vt:lpstr>
      <vt:lpstr>PowerPoint Presentation</vt:lpstr>
      <vt:lpstr> Sight/Visual </vt:lpstr>
      <vt:lpstr>Taste</vt:lpstr>
      <vt:lpstr>                  Smell/Olfactory</vt:lpstr>
      <vt:lpstr> Sound/Auditory</vt:lpstr>
      <vt:lpstr>Touch/tactile</vt:lpstr>
      <vt:lpstr>Vestibular/movement and balance</vt:lpstr>
      <vt:lpstr>Proprioception/muscle and joint</vt:lpstr>
      <vt:lpstr>Basic Components of sensory Play </vt:lpstr>
      <vt:lpstr>Sensory diet </vt:lpstr>
      <vt:lpstr>Activity (AND YOUR Velcro) </vt:lpstr>
      <vt:lpstr>Heavy Work </vt:lpstr>
      <vt:lpstr>Deep pressure</vt:lpstr>
      <vt:lpstr>respiration:</vt:lpstr>
      <vt:lpstr>Ways to increase respiration</vt:lpstr>
      <vt:lpstr>Rhythm</vt:lpstr>
      <vt:lpstr>Regulation disorders and rhythm</vt:lpstr>
      <vt:lpstr>Rhythm Entrainment</vt:lpstr>
      <vt:lpstr>Relationship</vt:lpstr>
      <vt:lpstr>summary</vt:lpstr>
      <vt:lpstr>References and Texts Used</vt:lpstr>
      <vt:lpstr>Additional titles that are good:</vt:lpstr>
      <vt:lpstr>Questions and contact information</vt:lpstr>
    </vt:vector>
  </TitlesOfParts>
  <Company>Seven Counties Services,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Sensory Integration and regulation in young children</dc:title>
  <dc:creator>Tempuser</dc:creator>
  <cp:lastModifiedBy>Kerr, Tara</cp:lastModifiedBy>
  <cp:revision>185</cp:revision>
  <cp:lastPrinted>2018-11-07T00:56:05Z</cp:lastPrinted>
  <dcterms:created xsi:type="dcterms:W3CDTF">2010-04-19T19:18:03Z</dcterms:created>
  <dcterms:modified xsi:type="dcterms:W3CDTF">2018-11-14T22:25:37Z</dcterms:modified>
</cp:coreProperties>
</file>